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0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1" r:id="rId2"/>
  </p:sldMasterIdLst>
  <p:notesMasterIdLst>
    <p:notesMasterId r:id="rId21"/>
  </p:notesMasterIdLst>
  <p:handoutMasterIdLst>
    <p:handoutMasterId r:id="rId22"/>
  </p:handoutMasterIdLst>
  <p:sldIdLst>
    <p:sldId id="426" r:id="rId3"/>
    <p:sldId id="291" r:id="rId4"/>
    <p:sldId id="362" r:id="rId5"/>
    <p:sldId id="340" r:id="rId6"/>
    <p:sldId id="354" r:id="rId7"/>
    <p:sldId id="365" r:id="rId8"/>
    <p:sldId id="366" r:id="rId9"/>
    <p:sldId id="367" r:id="rId10"/>
    <p:sldId id="368" r:id="rId11"/>
    <p:sldId id="317" r:id="rId12"/>
    <p:sldId id="359" r:id="rId13"/>
    <p:sldId id="314" r:id="rId14"/>
    <p:sldId id="301" r:id="rId15"/>
    <p:sldId id="370" r:id="rId16"/>
    <p:sldId id="369" r:id="rId17"/>
    <p:sldId id="351" r:id="rId18"/>
    <p:sldId id="347" r:id="rId19"/>
    <p:sldId id="382" r:id="rId20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lóczki Erika" initials="HE" lastIdx="1" clrIdx="0">
    <p:extLst>
      <p:ext uri="{19B8F6BF-5375-455C-9EA6-DF929625EA0E}">
        <p15:presenceInfo xmlns:p15="http://schemas.microsoft.com/office/powerpoint/2012/main" userId="S-1-5-21-1019952561-2078092663-782984527-246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7"/>
    <a:srgbClr val="339966"/>
    <a:srgbClr val="339933"/>
    <a:srgbClr val="501C42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70" autoAdjust="0"/>
    <p:restoredTop sz="94364" autoAdjust="0"/>
  </p:normalViewPr>
  <p:slideViewPr>
    <p:cSldViewPr snapToGrid="0">
      <p:cViewPr varScale="1">
        <p:scale>
          <a:sx n="84" d="100"/>
          <a:sy n="84" d="100"/>
        </p:scale>
        <p:origin x="131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5C178B-E7C5-4945-BBEA-FD763F3F77E8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D9BABECC-17E2-4106-9E1E-54E8050F033A}">
      <dgm:prSet phldrT="[Szöveg]"/>
      <dgm:spPr/>
      <dgm:t>
        <a:bodyPr/>
        <a:lstStyle/>
        <a:p>
          <a:r>
            <a:rPr lang="hu-HU" dirty="0" smtClean="0"/>
            <a:t>középiskolai osztályzatok</a:t>
          </a:r>
          <a:endParaRPr lang="hu-HU" dirty="0"/>
        </a:p>
      </dgm:t>
    </dgm:pt>
    <dgm:pt modelId="{BF08EA80-6A7E-428A-A79E-D182D67EDAE0}" type="parTrans" cxnId="{44408043-30DA-49FB-86C5-AA3AF418A476}">
      <dgm:prSet/>
      <dgm:spPr/>
      <dgm:t>
        <a:bodyPr/>
        <a:lstStyle/>
        <a:p>
          <a:endParaRPr lang="hu-HU"/>
        </a:p>
      </dgm:t>
    </dgm:pt>
    <dgm:pt modelId="{35C619B1-4BD1-40AC-837B-3ACDC842C3EF}" type="sibTrans" cxnId="{44408043-30DA-49FB-86C5-AA3AF418A476}">
      <dgm:prSet/>
      <dgm:spPr/>
      <dgm:t>
        <a:bodyPr/>
        <a:lstStyle/>
        <a:p>
          <a:endParaRPr lang="hu-HU"/>
        </a:p>
      </dgm:t>
    </dgm:pt>
    <dgm:pt modelId="{8FAC44CF-BFAF-427A-BB7D-DE64672D72BF}">
      <dgm:prSet phldrT="[Szöveg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hu-HU" altLang="hu-HU" sz="1800" dirty="0" smtClean="0">
              <a:solidFill>
                <a:srgbClr val="000000"/>
              </a:solidFill>
              <a:cs typeface="Arial" panose="020B0604020202020204" pitchFamily="34" charset="0"/>
            </a:rPr>
            <a:t>Magyar nyelv és irodalom (átlag), történelem, matematika, idegen nyelv, választott </a:t>
          </a:r>
          <a:r>
            <a:rPr lang="hu-HU" altLang="hu-HU" sz="1800" dirty="0" err="1" smtClean="0">
              <a:solidFill>
                <a:srgbClr val="000000"/>
              </a:solidFill>
              <a:cs typeface="Arial" panose="020B0604020202020204" pitchFamily="34" charset="0"/>
            </a:rPr>
            <a:t>term</a:t>
          </a:r>
          <a:r>
            <a:rPr lang="hu-HU" altLang="hu-HU" sz="1800" dirty="0" smtClean="0">
              <a:solidFill>
                <a:srgbClr val="000000"/>
              </a:solidFill>
              <a:cs typeface="Arial" panose="020B0604020202020204" pitchFamily="34" charset="0"/>
            </a:rPr>
            <a:t>. tud. tárgy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hu-HU" altLang="hu-HU" sz="1800" dirty="0" smtClean="0">
              <a:solidFill>
                <a:srgbClr val="000000"/>
              </a:solidFill>
              <a:cs typeface="Arial" panose="020B0604020202020204" pitchFamily="34" charset="0"/>
            </a:rPr>
            <a:t>utolsó két (tanult) év végi jegyei összegének kétszerese</a:t>
          </a:r>
          <a:endParaRPr lang="hu-HU" sz="1800" dirty="0"/>
        </a:p>
      </dgm:t>
    </dgm:pt>
    <dgm:pt modelId="{5A200F5B-7C6F-4FB7-9EF7-C2F4BFE83B96}" type="parTrans" cxnId="{27F27E0E-27C5-4BD2-B13D-1FC8986040CF}">
      <dgm:prSet/>
      <dgm:spPr/>
      <dgm:t>
        <a:bodyPr/>
        <a:lstStyle/>
        <a:p>
          <a:endParaRPr lang="hu-HU"/>
        </a:p>
      </dgm:t>
    </dgm:pt>
    <dgm:pt modelId="{01F553E7-BF49-4C23-8124-432EE9E30B71}" type="sibTrans" cxnId="{27F27E0E-27C5-4BD2-B13D-1FC8986040CF}">
      <dgm:prSet/>
      <dgm:spPr/>
      <dgm:t>
        <a:bodyPr/>
        <a:lstStyle/>
        <a:p>
          <a:endParaRPr lang="hu-HU"/>
        </a:p>
      </dgm:t>
    </dgm:pt>
    <dgm:pt modelId="{C18CF36D-1A65-4A78-8045-D6F42FBA067B}">
      <dgm:prSet phldrT="[Szöveg]" custT="1"/>
      <dgm:spPr/>
      <dgm:t>
        <a:bodyPr/>
        <a:lstStyle/>
        <a:p>
          <a:r>
            <a:rPr lang="hu-HU" sz="2000" dirty="0" err="1" smtClean="0"/>
            <a:t>max</a:t>
          </a:r>
          <a:r>
            <a:rPr lang="hu-HU" sz="2000" dirty="0" smtClean="0"/>
            <a:t>. 100 pont</a:t>
          </a:r>
          <a:endParaRPr lang="hu-HU" sz="2000" dirty="0"/>
        </a:p>
      </dgm:t>
    </dgm:pt>
    <dgm:pt modelId="{0F6A32B4-96D4-4324-86F2-D845C5D44C2A}" type="parTrans" cxnId="{5C1B405D-EBEC-4E0C-8473-C5BE531A8EF8}">
      <dgm:prSet/>
      <dgm:spPr/>
      <dgm:t>
        <a:bodyPr/>
        <a:lstStyle/>
        <a:p>
          <a:endParaRPr lang="hu-HU"/>
        </a:p>
      </dgm:t>
    </dgm:pt>
    <dgm:pt modelId="{6A3FA34B-1E4A-4EF3-B838-D77F845BCF2A}" type="sibTrans" cxnId="{5C1B405D-EBEC-4E0C-8473-C5BE531A8EF8}">
      <dgm:prSet/>
      <dgm:spPr/>
      <dgm:t>
        <a:bodyPr/>
        <a:lstStyle/>
        <a:p>
          <a:endParaRPr lang="hu-HU"/>
        </a:p>
      </dgm:t>
    </dgm:pt>
    <dgm:pt modelId="{5772D506-BDFC-43C5-9677-9D1ADF6E06A6}">
      <dgm:prSet phldrT="[Szöveg]"/>
      <dgm:spPr/>
      <dgm:t>
        <a:bodyPr/>
        <a:lstStyle/>
        <a:p>
          <a:r>
            <a:rPr lang="hu-HU" dirty="0" smtClean="0"/>
            <a:t>érettségi átlageredmény</a:t>
          </a:r>
          <a:endParaRPr lang="hu-HU" dirty="0"/>
        </a:p>
      </dgm:t>
    </dgm:pt>
    <dgm:pt modelId="{03EA6B91-55F4-4264-8C07-3763179C24A8}" type="parTrans" cxnId="{D9B95A6C-3C99-45C4-B5DD-E3DC61F25D12}">
      <dgm:prSet/>
      <dgm:spPr/>
      <dgm:t>
        <a:bodyPr/>
        <a:lstStyle/>
        <a:p>
          <a:endParaRPr lang="hu-HU"/>
        </a:p>
      </dgm:t>
    </dgm:pt>
    <dgm:pt modelId="{93A1F6E9-ABB7-4FB8-B7EB-37567579662C}" type="sibTrans" cxnId="{D9B95A6C-3C99-45C4-B5DD-E3DC61F25D12}">
      <dgm:prSet/>
      <dgm:spPr/>
      <dgm:t>
        <a:bodyPr/>
        <a:lstStyle/>
        <a:p>
          <a:endParaRPr lang="hu-HU"/>
        </a:p>
      </dgm:t>
    </dgm:pt>
    <dgm:pt modelId="{7564E531-F49C-47AA-9B19-5B973631727D}">
      <dgm:prSet phldrT="[Szöveg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hu-HU" altLang="hu-HU" sz="1800" dirty="0" smtClean="0"/>
            <a:t>Az érettségi bizonyítványban szereplő %-</a:t>
          </a:r>
          <a:r>
            <a:rPr lang="hu-HU" altLang="hu-HU" sz="1800" dirty="0" err="1" smtClean="0"/>
            <a:t>os</a:t>
          </a:r>
          <a:r>
            <a:rPr lang="hu-HU" altLang="hu-HU" sz="1800" dirty="0" smtClean="0"/>
            <a:t> vizsgaeredmények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hu-HU" altLang="hu-HU" sz="1800" dirty="0" smtClean="0"/>
            <a:t>(4 kötelező, 1 választott) átlagát  egészre kerekítve</a:t>
          </a:r>
          <a:endParaRPr lang="hu-HU" sz="1800" dirty="0"/>
        </a:p>
      </dgm:t>
    </dgm:pt>
    <dgm:pt modelId="{E6AA160A-2BD7-4258-B2D8-C93CFE2C69E1}" type="parTrans" cxnId="{92491E3C-6341-4DE2-9E73-96BF9ABC27E7}">
      <dgm:prSet/>
      <dgm:spPr/>
      <dgm:t>
        <a:bodyPr/>
        <a:lstStyle/>
        <a:p>
          <a:endParaRPr lang="hu-HU"/>
        </a:p>
      </dgm:t>
    </dgm:pt>
    <dgm:pt modelId="{6636D9CA-030F-41F7-8F9C-795559189EA9}" type="sibTrans" cxnId="{92491E3C-6341-4DE2-9E73-96BF9ABC27E7}">
      <dgm:prSet/>
      <dgm:spPr/>
      <dgm:t>
        <a:bodyPr/>
        <a:lstStyle/>
        <a:p>
          <a:endParaRPr lang="hu-HU"/>
        </a:p>
      </dgm:t>
    </dgm:pt>
    <dgm:pt modelId="{FB65729A-0998-45B0-8C28-219D22E7FFBA}">
      <dgm:prSet phldrT="[Szöveg]" custT="1"/>
      <dgm:spPr/>
      <dgm:t>
        <a:bodyPr/>
        <a:lstStyle/>
        <a:p>
          <a:r>
            <a:rPr lang="hu-HU" sz="2000" dirty="0" err="1" smtClean="0"/>
            <a:t>max</a:t>
          </a:r>
          <a:r>
            <a:rPr lang="hu-HU" sz="2000" dirty="0" smtClean="0"/>
            <a:t>. 100 pont</a:t>
          </a:r>
          <a:endParaRPr lang="hu-HU" sz="2000" dirty="0"/>
        </a:p>
      </dgm:t>
    </dgm:pt>
    <dgm:pt modelId="{371EC0A4-E501-4524-A7AF-74261975D334}" type="parTrans" cxnId="{161C65C1-A962-4226-B8EC-7D0BE7DD58AB}">
      <dgm:prSet/>
      <dgm:spPr/>
      <dgm:t>
        <a:bodyPr/>
        <a:lstStyle/>
        <a:p>
          <a:endParaRPr lang="hu-HU"/>
        </a:p>
      </dgm:t>
    </dgm:pt>
    <dgm:pt modelId="{E2168EBA-CC41-48AE-9ED3-1BCDD5D3A6CB}" type="sibTrans" cxnId="{161C65C1-A962-4226-B8EC-7D0BE7DD58AB}">
      <dgm:prSet/>
      <dgm:spPr/>
      <dgm:t>
        <a:bodyPr/>
        <a:lstStyle/>
        <a:p>
          <a:endParaRPr lang="hu-HU"/>
        </a:p>
      </dgm:t>
    </dgm:pt>
    <dgm:pt modelId="{8A2B696B-940B-422D-91E7-10C657A5A6BD}" type="pres">
      <dgm:prSet presAssocID="{455C178B-E7C5-4945-BBEA-FD763F3F77E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42A1DE7A-B5FF-4BD4-9749-61E2D0D638C5}" type="pres">
      <dgm:prSet presAssocID="{D9BABECC-17E2-4106-9E1E-54E8050F033A}" presName="root" presStyleCnt="0"/>
      <dgm:spPr/>
    </dgm:pt>
    <dgm:pt modelId="{A37D6F31-64A6-461A-B647-3C16876A5C8F}" type="pres">
      <dgm:prSet presAssocID="{D9BABECC-17E2-4106-9E1E-54E8050F033A}" presName="rootComposite" presStyleCnt="0"/>
      <dgm:spPr/>
    </dgm:pt>
    <dgm:pt modelId="{4B5E3CE4-782A-4112-AC8B-8C97839BEC16}" type="pres">
      <dgm:prSet presAssocID="{D9BABECC-17E2-4106-9E1E-54E8050F033A}" presName="rootText" presStyleLbl="node1" presStyleIdx="0" presStyleCnt="2" custScaleY="44200" custLinFactNeighborX="7046" custLinFactNeighborY="6451"/>
      <dgm:spPr/>
      <dgm:t>
        <a:bodyPr/>
        <a:lstStyle/>
        <a:p>
          <a:endParaRPr lang="hu-HU"/>
        </a:p>
      </dgm:t>
    </dgm:pt>
    <dgm:pt modelId="{491954A5-9005-4F77-9286-3558D2BEB923}" type="pres">
      <dgm:prSet presAssocID="{D9BABECC-17E2-4106-9E1E-54E8050F033A}" presName="rootConnector" presStyleLbl="node1" presStyleIdx="0" presStyleCnt="2"/>
      <dgm:spPr/>
      <dgm:t>
        <a:bodyPr/>
        <a:lstStyle/>
        <a:p>
          <a:endParaRPr lang="hu-HU"/>
        </a:p>
      </dgm:t>
    </dgm:pt>
    <dgm:pt modelId="{F4980C1A-CE26-40AA-9A5F-EC219FC1BA85}" type="pres">
      <dgm:prSet presAssocID="{D9BABECC-17E2-4106-9E1E-54E8050F033A}" presName="childShape" presStyleCnt="0"/>
      <dgm:spPr/>
    </dgm:pt>
    <dgm:pt modelId="{7B166473-0652-40B9-8371-243974E53ABC}" type="pres">
      <dgm:prSet presAssocID="{5A200F5B-7C6F-4FB7-9EF7-C2F4BFE83B96}" presName="Name13" presStyleLbl="parChTrans1D2" presStyleIdx="0" presStyleCnt="4"/>
      <dgm:spPr/>
      <dgm:t>
        <a:bodyPr/>
        <a:lstStyle/>
        <a:p>
          <a:endParaRPr lang="hu-HU"/>
        </a:p>
      </dgm:t>
    </dgm:pt>
    <dgm:pt modelId="{47CE9F0B-82DA-422B-BD3A-AF10500FB727}" type="pres">
      <dgm:prSet presAssocID="{8FAC44CF-BFAF-427A-BB7D-DE64672D72BF}" presName="childText" presStyleLbl="bgAcc1" presStyleIdx="0" presStyleCnt="4" custScaleX="144266" custScaleY="149571" custLinFactNeighborX="780" custLinFactNeighborY="-852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79EA46D-945D-4113-B093-55B318C71F5B}" type="pres">
      <dgm:prSet presAssocID="{0F6A32B4-96D4-4324-86F2-D845C5D44C2A}" presName="Name13" presStyleLbl="parChTrans1D2" presStyleIdx="1" presStyleCnt="4"/>
      <dgm:spPr/>
      <dgm:t>
        <a:bodyPr/>
        <a:lstStyle/>
        <a:p>
          <a:endParaRPr lang="hu-HU"/>
        </a:p>
      </dgm:t>
    </dgm:pt>
    <dgm:pt modelId="{6F1FF697-DCF3-4456-BF18-A0FF1E415D60}" type="pres">
      <dgm:prSet presAssocID="{C18CF36D-1A65-4A78-8045-D6F42FBA067B}" presName="childText" presStyleLbl="bgAcc1" presStyleIdx="1" presStyleCnt="4" custScaleX="80674" custScaleY="29930" custLinFactNeighborX="8667" custLinFactNeighborY="-2993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BC53E02-736B-4B12-83E4-76C2898937A2}" type="pres">
      <dgm:prSet presAssocID="{5772D506-BDFC-43C5-9677-9D1ADF6E06A6}" presName="root" presStyleCnt="0"/>
      <dgm:spPr/>
    </dgm:pt>
    <dgm:pt modelId="{DF06B85C-9CAE-4E49-8117-52F14D48197D}" type="pres">
      <dgm:prSet presAssocID="{5772D506-BDFC-43C5-9677-9D1ADF6E06A6}" presName="rootComposite" presStyleCnt="0"/>
      <dgm:spPr/>
    </dgm:pt>
    <dgm:pt modelId="{29017122-87AC-4718-AF78-52CE9CF81298}" type="pres">
      <dgm:prSet presAssocID="{5772D506-BDFC-43C5-9677-9D1ADF6E06A6}" presName="rootText" presStyleLbl="node1" presStyleIdx="1" presStyleCnt="2" custScaleY="44350" custLinFactNeighborX="352" custLinFactNeighborY="7991"/>
      <dgm:spPr/>
      <dgm:t>
        <a:bodyPr/>
        <a:lstStyle/>
        <a:p>
          <a:endParaRPr lang="hu-HU"/>
        </a:p>
      </dgm:t>
    </dgm:pt>
    <dgm:pt modelId="{11C88C29-4C71-485D-AE9E-BF0A3D894EC4}" type="pres">
      <dgm:prSet presAssocID="{5772D506-BDFC-43C5-9677-9D1ADF6E06A6}" presName="rootConnector" presStyleLbl="node1" presStyleIdx="1" presStyleCnt="2"/>
      <dgm:spPr/>
      <dgm:t>
        <a:bodyPr/>
        <a:lstStyle/>
        <a:p>
          <a:endParaRPr lang="hu-HU"/>
        </a:p>
      </dgm:t>
    </dgm:pt>
    <dgm:pt modelId="{7CCFE75F-FCB5-4758-B5DB-98874572AE56}" type="pres">
      <dgm:prSet presAssocID="{5772D506-BDFC-43C5-9677-9D1ADF6E06A6}" presName="childShape" presStyleCnt="0"/>
      <dgm:spPr/>
    </dgm:pt>
    <dgm:pt modelId="{46308B1C-E27C-42CF-AE2A-C40807C349B3}" type="pres">
      <dgm:prSet presAssocID="{E6AA160A-2BD7-4258-B2D8-C93CFE2C69E1}" presName="Name13" presStyleLbl="parChTrans1D2" presStyleIdx="2" presStyleCnt="4"/>
      <dgm:spPr/>
      <dgm:t>
        <a:bodyPr/>
        <a:lstStyle/>
        <a:p>
          <a:endParaRPr lang="hu-HU"/>
        </a:p>
      </dgm:t>
    </dgm:pt>
    <dgm:pt modelId="{03A783BD-D1AC-428F-8210-21F44FDB8D64}" type="pres">
      <dgm:prSet presAssocID="{7564E531-F49C-47AA-9B19-5B973631727D}" presName="childText" presStyleLbl="bgAcc1" presStyleIdx="2" presStyleCnt="4" custScaleX="100313" custScaleY="146156" custLinFactNeighborX="-7474" custLinFactNeighborY="-696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A98FFCA-D51F-41CF-8A80-17ACF6F8F802}" type="pres">
      <dgm:prSet presAssocID="{371EC0A4-E501-4524-A7AF-74261975D334}" presName="Name13" presStyleLbl="parChTrans1D2" presStyleIdx="3" presStyleCnt="4"/>
      <dgm:spPr/>
      <dgm:t>
        <a:bodyPr/>
        <a:lstStyle/>
        <a:p>
          <a:endParaRPr lang="hu-HU"/>
        </a:p>
      </dgm:t>
    </dgm:pt>
    <dgm:pt modelId="{B95A1C8A-FD7B-4EAD-B7D9-357009232247}" type="pres">
      <dgm:prSet presAssocID="{FB65729A-0998-45B0-8C28-219D22E7FFBA}" presName="childText" presStyleLbl="bgAcc1" presStyleIdx="3" presStyleCnt="4" custScaleX="92356" custScaleY="29410" custLinFactNeighborX="-5299" custLinFactNeighborY="-2776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50494208-1526-4C3A-B37E-529AD7DE9F61}" type="presOf" srcId="{C18CF36D-1A65-4A78-8045-D6F42FBA067B}" destId="{6F1FF697-DCF3-4456-BF18-A0FF1E415D60}" srcOrd="0" destOrd="0" presId="urn:microsoft.com/office/officeart/2005/8/layout/hierarchy3"/>
    <dgm:cxn modelId="{3D5371AB-0F90-4A85-A419-F81B9D33C81A}" type="presOf" srcId="{E6AA160A-2BD7-4258-B2D8-C93CFE2C69E1}" destId="{46308B1C-E27C-42CF-AE2A-C40807C349B3}" srcOrd="0" destOrd="0" presId="urn:microsoft.com/office/officeart/2005/8/layout/hierarchy3"/>
    <dgm:cxn modelId="{3306EB81-D617-46C7-BB85-661E9D9A1F12}" type="presOf" srcId="{8FAC44CF-BFAF-427A-BB7D-DE64672D72BF}" destId="{47CE9F0B-82DA-422B-BD3A-AF10500FB727}" srcOrd="0" destOrd="0" presId="urn:microsoft.com/office/officeart/2005/8/layout/hierarchy3"/>
    <dgm:cxn modelId="{D9B95A6C-3C99-45C4-B5DD-E3DC61F25D12}" srcId="{455C178B-E7C5-4945-BBEA-FD763F3F77E8}" destId="{5772D506-BDFC-43C5-9677-9D1ADF6E06A6}" srcOrd="1" destOrd="0" parTransId="{03EA6B91-55F4-4264-8C07-3763179C24A8}" sibTransId="{93A1F6E9-ABB7-4FB8-B7EB-37567579662C}"/>
    <dgm:cxn modelId="{2CC4E751-AF34-4B17-89AB-93E7C57AE1CB}" type="presOf" srcId="{5772D506-BDFC-43C5-9677-9D1ADF6E06A6}" destId="{11C88C29-4C71-485D-AE9E-BF0A3D894EC4}" srcOrd="1" destOrd="0" presId="urn:microsoft.com/office/officeart/2005/8/layout/hierarchy3"/>
    <dgm:cxn modelId="{AAA7D3B4-B246-4CB4-BCDA-8B7C0B17C10C}" type="presOf" srcId="{5A200F5B-7C6F-4FB7-9EF7-C2F4BFE83B96}" destId="{7B166473-0652-40B9-8371-243974E53ABC}" srcOrd="0" destOrd="0" presId="urn:microsoft.com/office/officeart/2005/8/layout/hierarchy3"/>
    <dgm:cxn modelId="{161C65C1-A962-4226-B8EC-7D0BE7DD58AB}" srcId="{5772D506-BDFC-43C5-9677-9D1ADF6E06A6}" destId="{FB65729A-0998-45B0-8C28-219D22E7FFBA}" srcOrd="1" destOrd="0" parTransId="{371EC0A4-E501-4524-A7AF-74261975D334}" sibTransId="{E2168EBA-CC41-48AE-9ED3-1BCDD5D3A6CB}"/>
    <dgm:cxn modelId="{DDA5EE5E-DB10-4ADE-ACDC-6CCA4348A657}" type="presOf" srcId="{D9BABECC-17E2-4106-9E1E-54E8050F033A}" destId="{4B5E3CE4-782A-4112-AC8B-8C97839BEC16}" srcOrd="0" destOrd="0" presId="urn:microsoft.com/office/officeart/2005/8/layout/hierarchy3"/>
    <dgm:cxn modelId="{17C9718C-3ABF-415C-9E93-BA4E26242116}" type="presOf" srcId="{455C178B-E7C5-4945-BBEA-FD763F3F77E8}" destId="{8A2B696B-940B-422D-91E7-10C657A5A6BD}" srcOrd="0" destOrd="0" presId="urn:microsoft.com/office/officeart/2005/8/layout/hierarchy3"/>
    <dgm:cxn modelId="{6819B37B-36C3-4708-AAFD-A24FECD9D5F2}" type="presOf" srcId="{D9BABECC-17E2-4106-9E1E-54E8050F033A}" destId="{491954A5-9005-4F77-9286-3558D2BEB923}" srcOrd="1" destOrd="0" presId="urn:microsoft.com/office/officeart/2005/8/layout/hierarchy3"/>
    <dgm:cxn modelId="{5C1B405D-EBEC-4E0C-8473-C5BE531A8EF8}" srcId="{D9BABECC-17E2-4106-9E1E-54E8050F033A}" destId="{C18CF36D-1A65-4A78-8045-D6F42FBA067B}" srcOrd="1" destOrd="0" parTransId="{0F6A32B4-96D4-4324-86F2-D845C5D44C2A}" sibTransId="{6A3FA34B-1E4A-4EF3-B838-D77F845BCF2A}"/>
    <dgm:cxn modelId="{92491E3C-6341-4DE2-9E73-96BF9ABC27E7}" srcId="{5772D506-BDFC-43C5-9677-9D1ADF6E06A6}" destId="{7564E531-F49C-47AA-9B19-5B973631727D}" srcOrd="0" destOrd="0" parTransId="{E6AA160A-2BD7-4258-B2D8-C93CFE2C69E1}" sibTransId="{6636D9CA-030F-41F7-8F9C-795559189EA9}"/>
    <dgm:cxn modelId="{7CB3EB2A-2148-4825-B0FD-0D774ED982E6}" type="presOf" srcId="{0F6A32B4-96D4-4324-86F2-D845C5D44C2A}" destId="{179EA46D-945D-4113-B093-55B318C71F5B}" srcOrd="0" destOrd="0" presId="urn:microsoft.com/office/officeart/2005/8/layout/hierarchy3"/>
    <dgm:cxn modelId="{27F27E0E-27C5-4BD2-B13D-1FC8986040CF}" srcId="{D9BABECC-17E2-4106-9E1E-54E8050F033A}" destId="{8FAC44CF-BFAF-427A-BB7D-DE64672D72BF}" srcOrd="0" destOrd="0" parTransId="{5A200F5B-7C6F-4FB7-9EF7-C2F4BFE83B96}" sibTransId="{01F553E7-BF49-4C23-8124-432EE9E30B71}"/>
    <dgm:cxn modelId="{44408043-30DA-49FB-86C5-AA3AF418A476}" srcId="{455C178B-E7C5-4945-BBEA-FD763F3F77E8}" destId="{D9BABECC-17E2-4106-9E1E-54E8050F033A}" srcOrd="0" destOrd="0" parTransId="{BF08EA80-6A7E-428A-A79E-D182D67EDAE0}" sibTransId="{35C619B1-4BD1-40AC-837B-3ACDC842C3EF}"/>
    <dgm:cxn modelId="{CFDAB9CD-6AA2-4BD5-9B3C-1FCB8B095B82}" type="presOf" srcId="{5772D506-BDFC-43C5-9677-9D1ADF6E06A6}" destId="{29017122-87AC-4718-AF78-52CE9CF81298}" srcOrd="0" destOrd="0" presId="urn:microsoft.com/office/officeart/2005/8/layout/hierarchy3"/>
    <dgm:cxn modelId="{239FEF4C-55A8-4F14-B76A-5CF52858457E}" type="presOf" srcId="{7564E531-F49C-47AA-9B19-5B973631727D}" destId="{03A783BD-D1AC-428F-8210-21F44FDB8D64}" srcOrd="0" destOrd="0" presId="urn:microsoft.com/office/officeart/2005/8/layout/hierarchy3"/>
    <dgm:cxn modelId="{5CFD7B37-3C2B-47E3-B64D-B5DBE1574E14}" type="presOf" srcId="{371EC0A4-E501-4524-A7AF-74261975D334}" destId="{9A98FFCA-D51F-41CF-8A80-17ACF6F8F802}" srcOrd="0" destOrd="0" presId="urn:microsoft.com/office/officeart/2005/8/layout/hierarchy3"/>
    <dgm:cxn modelId="{A7F32405-7360-4B07-9DC2-F47A05AB17A8}" type="presOf" srcId="{FB65729A-0998-45B0-8C28-219D22E7FFBA}" destId="{B95A1C8A-FD7B-4EAD-B7D9-357009232247}" srcOrd="0" destOrd="0" presId="urn:microsoft.com/office/officeart/2005/8/layout/hierarchy3"/>
    <dgm:cxn modelId="{56AF0C82-5A4E-4389-921D-0DBD306B0A98}" type="presParOf" srcId="{8A2B696B-940B-422D-91E7-10C657A5A6BD}" destId="{42A1DE7A-B5FF-4BD4-9749-61E2D0D638C5}" srcOrd="0" destOrd="0" presId="urn:microsoft.com/office/officeart/2005/8/layout/hierarchy3"/>
    <dgm:cxn modelId="{1B91C34E-2605-48B1-9F19-075120A26948}" type="presParOf" srcId="{42A1DE7A-B5FF-4BD4-9749-61E2D0D638C5}" destId="{A37D6F31-64A6-461A-B647-3C16876A5C8F}" srcOrd="0" destOrd="0" presId="urn:microsoft.com/office/officeart/2005/8/layout/hierarchy3"/>
    <dgm:cxn modelId="{33C6211D-840E-4340-BE48-A52742BE51C2}" type="presParOf" srcId="{A37D6F31-64A6-461A-B647-3C16876A5C8F}" destId="{4B5E3CE4-782A-4112-AC8B-8C97839BEC16}" srcOrd="0" destOrd="0" presId="urn:microsoft.com/office/officeart/2005/8/layout/hierarchy3"/>
    <dgm:cxn modelId="{A6047516-E1BF-4384-8E8C-023AC7231844}" type="presParOf" srcId="{A37D6F31-64A6-461A-B647-3C16876A5C8F}" destId="{491954A5-9005-4F77-9286-3558D2BEB923}" srcOrd="1" destOrd="0" presId="urn:microsoft.com/office/officeart/2005/8/layout/hierarchy3"/>
    <dgm:cxn modelId="{41775396-962E-4DEA-BEF2-CE809413B4F9}" type="presParOf" srcId="{42A1DE7A-B5FF-4BD4-9749-61E2D0D638C5}" destId="{F4980C1A-CE26-40AA-9A5F-EC219FC1BA85}" srcOrd="1" destOrd="0" presId="urn:microsoft.com/office/officeart/2005/8/layout/hierarchy3"/>
    <dgm:cxn modelId="{A1FA721E-5711-4FBE-9C8F-274A96BB6A48}" type="presParOf" srcId="{F4980C1A-CE26-40AA-9A5F-EC219FC1BA85}" destId="{7B166473-0652-40B9-8371-243974E53ABC}" srcOrd="0" destOrd="0" presId="urn:microsoft.com/office/officeart/2005/8/layout/hierarchy3"/>
    <dgm:cxn modelId="{7C470E17-2FFC-4898-AFC4-1DB6CC17415A}" type="presParOf" srcId="{F4980C1A-CE26-40AA-9A5F-EC219FC1BA85}" destId="{47CE9F0B-82DA-422B-BD3A-AF10500FB727}" srcOrd="1" destOrd="0" presId="urn:microsoft.com/office/officeart/2005/8/layout/hierarchy3"/>
    <dgm:cxn modelId="{34F664E6-3B9D-47CC-A74B-64738254F5E5}" type="presParOf" srcId="{F4980C1A-CE26-40AA-9A5F-EC219FC1BA85}" destId="{179EA46D-945D-4113-B093-55B318C71F5B}" srcOrd="2" destOrd="0" presId="urn:microsoft.com/office/officeart/2005/8/layout/hierarchy3"/>
    <dgm:cxn modelId="{27ED0333-D79E-42E8-BD80-BB4A9ECE0765}" type="presParOf" srcId="{F4980C1A-CE26-40AA-9A5F-EC219FC1BA85}" destId="{6F1FF697-DCF3-4456-BF18-A0FF1E415D60}" srcOrd="3" destOrd="0" presId="urn:microsoft.com/office/officeart/2005/8/layout/hierarchy3"/>
    <dgm:cxn modelId="{419E2E15-BD25-46A6-B68D-D7EEAE3D816B}" type="presParOf" srcId="{8A2B696B-940B-422D-91E7-10C657A5A6BD}" destId="{0BC53E02-736B-4B12-83E4-76C2898937A2}" srcOrd="1" destOrd="0" presId="urn:microsoft.com/office/officeart/2005/8/layout/hierarchy3"/>
    <dgm:cxn modelId="{7D73F672-18AB-4006-8A3E-4CBBA2A4F7AD}" type="presParOf" srcId="{0BC53E02-736B-4B12-83E4-76C2898937A2}" destId="{DF06B85C-9CAE-4E49-8117-52F14D48197D}" srcOrd="0" destOrd="0" presId="urn:microsoft.com/office/officeart/2005/8/layout/hierarchy3"/>
    <dgm:cxn modelId="{DEF17232-CF18-41DC-A11A-A2D50B5F83E7}" type="presParOf" srcId="{DF06B85C-9CAE-4E49-8117-52F14D48197D}" destId="{29017122-87AC-4718-AF78-52CE9CF81298}" srcOrd="0" destOrd="0" presId="urn:microsoft.com/office/officeart/2005/8/layout/hierarchy3"/>
    <dgm:cxn modelId="{6A969A86-3859-4D0E-A4D9-83F92F70C7BE}" type="presParOf" srcId="{DF06B85C-9CAE-4E49-8117-52F14D48197D}" destId="{11C88C29-4C71-485D-AE9E-BF0A3D894EC4}" srcOrd="1" destOrd="0" presId="urn:microsoft.com/office/officeart/2005/8/layout/hierarchy3"/>
    <dgm:cxn modelId="{E6591F16-5DE3-497A-8563-04C241F299CB}" type="presParOf" srcId="{0BC53E02-736B-4B12-83E4-76C2898937A2}" destId="{7CCFE75F-FCB5-4758-B5DB-98874572AE56}" srcOrd="1" destOrd="0" presId="urn:microsoft.com/office/officeart/2005/8/layout/hierarchy3"/>
    <dgm:cxn modelId="{FABB79B7-3A43-421E-885F-FF8AA27AFF18}" type="presParOf" srcId="{7CCFE75F-FCB5-4758-B5DB-98874572AE56}" destId="{46308B1C-E27C-42CF-AE2A-C40807C349B3}" srcOrd="0" destOrd="0" presId="urn:microsoft.com/office/officeart/2005/8/layout/hierarchy3"/>
    <dgm:cxn modelId="{0C61E255-737C-4AE6-A6C3-54DA95340F0E}" type="presParOf" srcId="{7CCFE75F-FCB5-4758-B5DB-98874572AE56}" destId="{03A783BD-D1AC-428F-8210-21F44FDB8D64}" srcOrd="1" destOrd="0" presId="urn:microsoft.com/office/officeart/2005/8/layout/hierarchy3"/>
    <dgm:cxn modelId="{3F20D434-7A6C-46E9-BE46-366571860EF5}" type="presParOf" srcId="{7CCFE75F-FCB5-4758-B5DB-98874572AE56}" destId="{9A98FFCA-D51F-41CF-8A80-17ACF6F8F802}" srcOrd="2" destOrd="0" presId="urn:microsoft.com/office/officeart/2005/8/layout/hierarchy3"/>
    <dgm:cxn modelId="{4ABAC21E-D38E-4444-9ACA-BB1B438EDFAE}" type="presParOf" srcId="{7CCFE75F-FCB5-4758-B5DB-98874572AE56}" destId="{B95A1C8A-FD7B-4EAD-B7D9-35700923224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8437AA-6D42-4D52-9CD2-E3A291D3D0F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DE7A91E0-6DD8-4856-B04A-E1B18BBC8BCB}">
      <dgm:prSet phldrT="[Szöveg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hu-HU" dirty="0" smtClean="0">
              <a:solidFill>
                <a:schemeClr val="bg1"/>
              </a:solidFill>
            </a:rPr>
            <a:t>nyelvtudás</a:t>
          </a:r>
          <a:endParaRPr lang="hu-HU" dirty="0">
            <a:solidFill>
              <a:schemeClr val="bg1"/>
            </a:solidFill>
          </a:endParaRPr>
        </a:p>
      </dgm:t>
    </dgm:pt>
    <dgm:pt modelId="{8F6E3AEC-67E5-453A-8BB8-A6356438DF74}" type="parTrans" cxnId="{83851DCA-6F51-4B05-BBF0-02D522C32763}">
      <dgm:prSet/>
      <dgm:spPr/>
      <dgm:t>
        <a:bodyPr/>
        <a:lstStyle/>
        <a:p>
          <a:endParaRPr lang="hu-HU"/>
        </a:p>
      </dgm:t>
    </dgm:pt>
    <dgm:pt modelId="{6BD596B1-468B-4DAF-9E5A-D5923E73BAC4}" type="sibTrans" cxnId="{83851DCA-6F51-4B05-BBF0-02D522C32763}">
      <dgm:prSet/>
      <dgm:spPr/>
      <dgm:t>
        <a:bodyPr/>
        <a:lstStyle/>
        <a:p>
          <a:endParaRPr lang="hu-HU"/>
        </a:p>
      </dgm:t>
    </dgm:pt>
    <dgm:pt modelId="{51032C72-27BC-4A78-BC7B-255AB6F83EF1}">
      <dgm:prSet phldrT="[Szöveg]" custT="1"/>
      <dgm:spPr/>
      <dgm:t>
        <a:bodyPr/>
        <a:lstStyle/>
        <a:p>
          <a:r>
            <a:rPr lang="hu-HU" sz="1600" b="0" dirty="0" smtClean="0"/>
            <a:t>B2 (középfokú) komplex államilag elismert nyelvvizsga-bizonyítványért </a:t>
          </a:r>
          <a:r>
            <a:rPr lang="hu-HU" sz="1600" b="1" dirty="0" smtClean="0"/>
            <a:t>28 többletpont,</a:t>
          </a:r>
          <a:endParaRPr lang="hu-HU" sz="1600" dirty="0"/>
        </a:p>
      </dgm:t>
    </dgm:pt>
    <dgm:pt modelId="{DBA64AA6-2070-41CC-BCF1-9BEAA30C2CAC}" type="parTrans" cxnId="{2FFF45BC-D692-4601-B574-D76885500E6B}">
      <dgm:prSet/>
      <dgm:spPr/>
      <dgm:t>
        <a:bodyPr/>
        <a:lstStyle/>
        <a:p>
          <a:endParaRPr lang="hu-HU"/>
        </a:p>
      </dgm:t>
    </dgm:pt>
    <dgm:pt modelId="{FFA39CEE-838B-4AEE-90BF-7033AD95E1C7}" type="sibTrans" cxnId="{2FFF45BC-D692-4601-B574-D76885500E6B}">
      <dgm:prSet/>
      <dgm:spPr/>
      <dgm:t>
        <a:bodyPr/>
        <a:lstStyle/>
        <a:p>
          <a:endParaRPr lang="hu-HU"/>
        </a:p>
      </dgm:t>
    </dgm:pt>
    <dgm:pt modelId="{2F678A3A-F048-4EF2-94BF-E7BD0B8C7570}">
      <dgm:prSet phldrT="[Szöveg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hu-HU" b="0" dirty="0" smtClean="0">
              <a:cs typeface="Times New Roman" pitchFamily="18" charset="0"/>
            </a:rPr>
            <a:t>emelt szintű érettségi </a:t>
          </a:r>
          <a:endParaRPr lang="hu-HU" b="0" dirty="0"/>
        </a:p>
      </dgm:t>
    </dgm:pt>
    <dgm:pt modelId="{51F3FD59-0901-4FE7-B1BC-76CEA28BAF55}" type="parTrans" cxnId="{560107CC-8C3D-42B4-8631-A1AD8CE0F2AB}">
      <dgm:prSet/>
      <dgm:spPr/>
      <dgm:t>
        <a:bodyPr/>
        <a:lstStyle/>
        <a:p>
          <a:endParaRPr lang="hu-HU"/>
        </a:p>
      </dgm:t>
    </dgm:pt>
    <dgm:pt modelId="{C7570FCC-85F7-4C2D-B6B7-4F25F4961582}" type="sibTrans" cxnId="{560107CC-8C3D-42B4-8631-A1AD8CE0F2AB}">
      <dgm:prSet/>
      <dgm:spPr/>
      <dgm:t>
        <a:bodyPr/>
        <a:lstStyle/>
        <a:p>
          <a:endParaRPr lang="hu-HU"/>
        </a:p>
      </dgm:t>
    </dgm:pt>
    <dgm:pt modelId="{E8DEDFB9-8277-4866-8212-0549D6665406}">
      <dgm:prSet phldrT="[Szöveg]" custT="1"/>
      <dgm:spPr/>
      <dgm:t>
        <a:bodyPr/>
        <a:lstStyle/>
        <a:p>
          <a:r>
            <a:rPr lang="hu-HU" sz="1600" dirty="0" smtClean="0">
              <a:cs typeface="Times New Roman" pitchFamily="18" charset="0"/>
            </a:rPr>
            <a:t>min. 45%-</a:t>
          </a:r>
          <a:r>
            <a:rPr lang="hu-HU" sz="1600" dirty="0" err="1" smtClean="0">
              <a:cs typeface="Times New Roman" pitchFamily="18" charset="0"/>
            </a:rPr>
            <a:t>os</a:t>
          </a:r>
          <a:r>
            <a:rPr lang="hu-HU" sz="1600" dirty="0" smtClean="0">
              <a:cs typeface="Times New Roman" pitchFamily="18" charset="0"/>
            </a:rPr>
            <a:t> eredmény, amennyiben annak százalékos eredményéből történik az érettségi pont számítása, illetve a felsőoktatási felvételi szakmai vizsgán való megfelelés: </a:t>
          </a:r>
          <a:r>
            <a:rPr lang="hu-HU" sz="1600" b="1" dirty="0" smtClean="0">
              <a:cs typeface="Times New Roman" pitchFamily="18" charset="0"/>
            </a:rPr>
            <a:t>vizsgatárgyanként 50 többletpont </a:t>
          </a:r>
          <a:r>
            <a:rPr lang="hu-HU" sz="1600" b="0" dirty="0" smtClean="0">
              <a:cs typeface="Times New Roman" pitchFamily="18" charset="0"/>
            </a:rPr>
            <a:t>(</a:t>
          </a:r>
          <a:r>
            <a:rPr lang="hu-HU" sz="1600" dirty="0" smtClean="0">
              <a:cs typeface="Times New Roman" pitchFamily="18" charset="0"/>
            </a:rPr>
            <a:t>maximum 100 pont).</a:t>
          </a:r>
          <a:endParaRPr lang="hu-HU" sz="1600" dirty="0"/>
        </a:p>
      </dgm:t>
    </dgm:pt>
    <dgm:pt modelId="{93CB3DA9-434C-4F37-B91F-57567E8E8175}" type="parTrans" cxnId="{BE13AEBB-BB62-4481-92B5-DB3CEB0202B1}">
      <dgm:prSet/>
      <dgm:spPr/>
      <dgm:t>
        <a:bodyPr/>
        <a:lstStyle/>
        <a:p>
          <a:endParaRPr lang="hu-HU"/>
        </a:p>
      </dgm:t>
    </dgm:pt>
    <dgm:pt modelId="{E8161B3B-1AEF-41A5-A6ED-BEFCE8207F10}" type="sibTrans" cxnId="{BE13AEBB-BB62-4481-92B5-DB3CEB0202B1}">
      <dgm:prSet/>
      <dgm:spPr/>
      <dgm:t>
        <a:bodyPr/>
        <a:lstStyle/>
        <a:p>
          <a:endParaRPr lang="hu-HU"/>
        </a:p>
      </dgm:t>
    </dgm:pt>
    <dgm:pt modelId="{A34B2259-3689-41D4-A364-36CF7EADA420}">
      <dgm:prSet phldrT="[Szöveg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hu-HU" b="0" dirty="0" smtClean="0">
              <a:cs typeface="Times New Roman" pitchFamily="18" charset="0"/>
            </a:rPr>
            <a:t>előnyben részesítés</a:t>
          </a:r>
          <a:endParaRPr lang="hu-HU" b="0" dirty="0"/>
        </a:p>
      </dgm:t>
    </dgm:pt>
    <dgm:pt modelId="{53838C0A-9B0F-474C-A876-CFFF8AD3198B}" type="parTrans" cxnId="{13A5605A-7516-4168-B7E2-7FD7006CF785}">
      <dgm:prSet/>
      <dgm:spPr/>
      <dgm:t>
        <a:bodyPr/>
        <a:lstStyle/>
        <a:p>
          <a:endParaRPr lang="hu-HU"/>
        </a:p>
      </dgm:t>
    </dgm:pt>
    <dgm:pt modelId="{BD79824C-BED4-475E-AF79-3264665D036F}" type="sibTrans" cxnId="{13A5605A-7516-4168-B7E2-7FD7006CF785}">
      <dgm:prSet/>
      <dgm:spPr/>
      <dgm:t>
        <a:bodyPr/>
        <a:lstStyle/>
        <a:p>
          <a:endParaRPr lang="hu-HU"/>
        </a:p>
      </dgm:t>
    </dgm:pt>
    <dgm:pt modelId="{4BE4DF38-CC64-4BC2-8370-7628899089B3}">
      <dgm:prSet phldrT="[Szöveg]" custT="1"/>
      <dgm:spPr/>
      <dgm:t>
        <a:bodyPr/>
        <a:lstStyle/>
        <a:p>
          <a:r>
            <a:rPr lang="hu-HU" sz="1600" dirty="0" smtClean="0">
              <a:cs typeface="Times New Roman" pitchFamily="18" charset="0"/>
            </a:rPr>
            <a:t>hátrányos helyzetű, vagy fogyatékossággal élő, vagy gyermekét gondozó: </a:t>
          </a:r>
          <a:r>
            <a:rPr lang="hu-HU" sz="1600" b="1" dirty="0" smtClean="0">
              <a:cs typeface="Times New Roman" pitchFamily="18" charset="0"/>
            </a:rPr>
            <a:t>40 többletpont.</a:t>
          </a:r>
          <a:endParaRPr lang="hu-HU" sz="1600" dirty="0"/>
        </a:p>
      </dgm:t>
    </dgm:pt>
    <dgm:pt modelId="{1FDC40A6-81B8-4D25-BDB5-EDB1EE0A4952}" type="parTrans" cxnId="{E1371FF7-D159-4819-B25C-935B10F451D5}">
      <dgm:prSet/>
      <dgm:spPr/>
      <dgm:t>
        <a:bodyPr/>
        <a:lstStyle/>
        <a:p>
          <a:endParaRPr lang="hu-HU"/>
        </a:p>
      </dgm:t>
    </dgm:pt>
    <dgm:pt modelId="{24F64DF0-AC86-46A6-A312-5CAB2E57DC9F}" type="sibTrans" cxnId="{E1371FF7-D159-4819-B25C-935B10F451D5}">
      <dgm:prSet/>
      <dgm:spPr/>
      <dgm:t>
        <a:bodyPr/>
        <a:lstStyle/>
        <a:p>
          <a:endParaRPr lang="hu-HU"/>
        </a:p>
      </dgm:t>
    </dgm:pt>
    <dgm:pt modelId="{5BABED04-1D34-44BF-803D-A7352B662AA9}">
      <dgm:prSet custT="1"/>
      <dgm:spPr/>
      <dgm:t>
        <a:bodyPr/>
        <a:lstStyle/>
        <a:p>
          <a:r>
            <a:rPr lang="hu-HU" sz="1600" b="0" dirty="0" smtClean="0"/>
            <a:t>C1 (felsőfokú) komplex államilag elismert nyelvvizsga-bizonyítványért </a:t>
          </a:r>
          <a:r>
            <a:rPr lang="hu-HU" sz="1600" b="1" dirty="0" smtClean="0"/>
            <a:t>40 többletpont.</a:t>
          </a:r>
          <a:endParaRPr lang="hu-HU" sz="1600" dirty="0"/>
        </a:p>
      </dgm:t>
    </dgm:pt>
    <dgm:pt modelId="{106D37BB-B19E-464E-AB72-47D89EAA6F13}" type="parTrans" cxnId="{B2C60504-A7A4-4148-ACE5-ED2C80B64412}">
      <dgm:prSet/>
      <dgm:spPr/>
      <dgm:t>
        <a:bodyPr/>
        <a:lstStyle/>
        <a:p>
          <a:endParaRPr lang="hu-HU"/>
        </a:p>
      </dgm:t>
    </dgm:pt>
    <dgm:pt modelId="{0540E36F-2E17-4BCB-9942-3AA2C47BFD39}" type="sibTrans" cxnId="{B2C60504-A7A4-4148-ACE5-ED2C80B64412}">
      <dgm:prSet/>
      <dgm:spPr/>
      <dgm:t>
        <a:bodyPr/>
        <a:lstStyle/>
        <a:p>
          <a:endParaRPr lang="hu-HU"/>
        </a:p>
      </dgm:t>
    </dgm:pt>
    <dgm:pt modelId="{247B06F2-6DC8-407C-A91B-18497B7C9480}">
      <dgm:prSet phldrT="[Szöveg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hu-HU" b="0" dirty="0" smtClean="0">
              <a:solidFill>
                <a:schemeClr val="tx1"/>
              </a:solidFill>
              <a:cs typeface="Times New Roman" pitchFamily="18" charset="0"/>
            </a:rPr>
            <a:t>felsőoktatási szakképzésben szerzett oklevél</a:t>
          </a:r>
        </a:p>
      </dgm:t>
    </dgm:pt>
    <dgm:pt modelId="{E9990EBF-DC3E-4AF2-B7E5-BD941D87370E}" type="parTrans" cxnId="{FB33BA6E-5421-44A1-BD46-13B8C16717AA}">
      <dgm:prSet/>
      <dgm:spPr/>
      <dgm:t>
        <a:bodyPr/>
        <a:lstStyle/>
        <a:p>
          <a:endParaRPr lang="hu-HU"/>
        </a:p>
      </dgm:t>
    </dgm:pt>
    <dgm:pt modelId="{F34CC15E-60AD-4A47-AAFA-25E4A3892BD8}" type="sibTrans" cxnId="{FB33BA6E-5421-44A1-BD46-13B8C16717AA}">
      <dgm:prSet/>
      <dgm:spPr/>
      <dgm:t>
        <a:bodyPr/>
        <a:lstStyle/>
        <a:p>
          <a:endParaRPr lang="hu-HU"/>
        </a:p>
      </dgm:t>
    </dgm:pt>
    <dgm:pt modelId="{66F0F220-F5C9-4098-B7A8-65895BDC86A1}">
      <dgm:prSet phldrT="[Szöveg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hu-HU" b="0" dirty="0" smtClean="0">
              <a:solidFill>
                <a:schemeClr val="tx1"/>
              </a:solidFill>
            </a:rPr>
            <a:t>képzési területenként eltérő módon adható</a:t>
          </a:r>
          <a:endParaRPr lang="hu-HU" b="0" dirty="0">
            <a:solidFill>
              <a:schemeClr val="tx1"/>
            </a:solidFill>
          </a:endParaRPr>
        </a:p>
      </dgm:t>
    </dgm:pt>
    <dgm:pt modelId="{02F8727B-A57C-4CD2-B1E8-A7CD857A88E7}" type="parTrans" cxnId="{B99BC72B-B83A-4138-BA44-0CF951BDB88A}">
      <dgm:prSet/>
      <dgm:spPr/>
      <dgm:t>
        <a:bodyPr/>
        <a:lstStyle/>
        <a:p>
          <a:endParaRPr lang="hu-HU"/>
        </a:p>
      </dgm:t>
    </dgm:pt>
    <dgm:pt modelId="{9C44CE57-62DF-4104-8E13-FAC38F05ED97}" type="sibTrans" cxnId="{B99BC72B-B83A-4138-BA44-0CF951BDB88A}">
      <dgm:prSet/>
      <dgm:spPr/>
      <dgm:t>
        <a:bodyPr/>
        <a:lstStyle/>
        <a:p>
          <a:endParaRPr lang="hu-HU"/>
        </a:p>
      </dgm:t>
    </dgm:pt>
    <dgm:pt modelId="{B73FEACF-36F8-4FA0-9239-5AA2A39C4101}">
      <dgm:prSet phldrT="[Szöveg]" custT="1"/>
      <dgm:spPr/>
      <dgm:t>
        <a:bodyPr/>
        <a:lstStyle/>
        <a:p>
          <a:r>
            <a:rPr lang="hu-HU" sz="1600" dirty="0" smtClean="0">
              <a:cs typeface="Times New Roman" pitchFamily="18" charset="0"/>
            </a:rPr>
            <a:t>azonos képzési területre történő jelentkezés esetén: jeles </a:t>
          </a:r>
          <a:r>
            <a:rPr lang="hu-HU" sz="1600" u="sng" dirty="0" smtClean="0">
              <a:cs typeface="Times New Roman" pitchFamily="18" charset="0"/>
            </a:rPr>
            <a:t>záróvizsga</a:t>
          </a:r>
          <a:r>
            <a:rPr lang="hu-HU" sz="1600" dirty="0" smtClean="0">
              <a:cs typeface="Times New Roman" pitchFamily="18" charset="0"/>
            </a:rPr>
            <a:t> eredmény alapján </a:t>
          </a:r>
          <a:r>
            <a:rPr lang="hu-HU" sz="1600" b="1" dirty="0" smtClean="0">
              <a:cs typeface="Times New Roman" pitchFamily="18" charset="0"/>
            </a:rPr>
            <a:t>32 többletpont</a:t>
          </a:r>
          <a:r>
            <a:rPr lang="hu-HU" sz="1600" dirty="0" smtClean="0">
              <a:cs typeface="Times New Roman" pitchFamily="18" charset="0"/>
            </a:rPr>
            <a:t>, jó </a:t>
          </a:r>
          <a:r>
            <a:rPr lang="hu-HU" sz="1600" u="sng" dirty="0" smtClean="0">
              <a:cs typeface="Times New Roman" pitchFamily="18" charset="0"/>
            </a:rPr>
            <a:t>záróvizsga</a:t>
          </a:r>
          <a:r>
            <a:rPr lang="hu-HU" sz="1600" dirty="0" smtClean="0">
              <a:cs typeface="Times New Roman" pitchFamily="18" charset="0"/>
            </a:rPr>
            <a:t> eredmény alapján </a:t>
          </a:r>
          <a:r>
            <a:rPr lang="hu-HU" sz="1600" b="1" dirty="0" smtClean="0">
              <a:cs typeface="Times New Roman" pitchFamily="18" charset="0"/>
            </a:rPr>
            <a:t>20 többletpont</a:t>
          </a:r>
          <a:r>
            <a:rPr lang="hu-HU" sz="1600" dirty="0" smtClean="0">
              <a:cs typeface="Times New Roman" pitchFamily="18" charset="0"/>
            </a:rPr>
            <a:t>, közepes </a:t>
          </a:r>
          <a:r>
            <a:rPr lang="hu-HU" sz="1600" u="sng" dirty="0" smtClean="0">
              <a:cs typeface="Times New Roman" pitchFamily="18" charset="0"/>
            </a:rPr>
            <a:t>záróvizsga</a:t>
          </a:r>
          <a:r>
            <a:rPr lang="hu-HU" sz="1600" dirty="0" smtClean="0">
              <a:cs typeface="Times New Roman" pitchFamily="18" charset="0"/>
            </a:rPr>
            <a:t> eredmény alapján </a:t>
          </a:r>
          <a:r>
            <a:rPr lang="hu-HU" sz="1600" b="1" dirty="0" smtClean="0">
              <a:cs typeface="Times New Roman" pitchFamily="18" charset="0"/>
            </a:rPr>
            <a:t>10 többletpont</a:t>
          </a:r>
          <a:r>
            <a:rPr lang="hu-HU" sz="1600" dirty="0" smtClean="0">
              <a:cs typeface="Times New Roman" pitchFamily="18" charset="0"/>
            </a:rPr>
            <a:t>.</a:t>
          </a:r>
          <a:endParaRPr lang="hu-HU" sz="1600" dirty="0">
            <a:cs typeface="Times New Roman" pitchFamily="18" charset="0"/>
          </a:endParaRPr>
        </a:p>
      </dgm:t>
    </dgm:pt>
    <dgm:pt modelId="{5CC9D118-5A0B-45C1-A899-32AA4B14D73A}" type="parTrans" cxnId="{E72AAADB-0AC4-496A-B171-8EF74C602AFB}">
      <dgm:prSet/>
      <dgm:spPr/>
      <dgm:t>
        <a:bodyPr/>
        <a:lstStyle/>
        <a:p>
          <a:endParaRPr lang="hu-HU"/>
        </a:p>
      </dgm:t>
    </dgm:pt>
    <dgm:pt modelId="{320AE333-3E57-4D8D-B0F1-CFADDD22BA29}" type="sibTrans" cxnId="{E72AAADB-0AC4-496A-B171-8EF74C602AFB}">
      <dgm:prSet/>
      <dgm:spPr/>
      <dgm:t>
        <a:bodyPr/>
        <a:lstStyle/>
        <a:p>
          <a:endParaRPr lang="hu-HU"/>
        </a:p>
      </dgm:t>
    </dgm:pt>
    <dgm:pt modelId="{87A65298-E3F6-4635-8119-1225448D8446}">
      <dgm:prSet phldrT="[Szöveg]" custT="1"/>
      <dgm:spPr/>
      <dgm:t>
        <a:bodyPr/>
        <a:lstStyle/>
        <a:p>
          <a:r>
            <a:rPr lang="hu-HU" sz="1600" dirty="0" smtClean="0">
              <a:cs typeface="Times New Roman" pitchFamily="18" charset="0"/>
            </a:rPr>
            <a:t>tanulmányi-szakmai-művészeti vagy sportverseny eredményért, valamint OKJ-s szakképesítésért (lásd Tájékoztató 1. sz. táblázat).</a:t>
          </a:r>
          <a:endParaRPr lang="hu-HU" sz="1600" dirty="0"/>
        </a:p>
      </dgm:t>
    </dgm:pt>
    <dgm:pt modelId="{7773216E-C2AB-44E9-9991-B3021F0FB7D3}" type="parTrans" cxnId="{266D1F84-EAC2-458C-89E5-F9737F20DDFC}">
      <dgm:prSet/>
      <dgm:spPr/>
      <dgm:t>
        <a:bodyPr/>
        <a:lstStyle/>
        <a:p>
          <a:endParaRPr lang="hu-HU"/>
        </a:p>
      </dgm:t>
    </dgm:pt>
    <dgm:pt modelId="{A4071EE6-172B-41C0-9C40-A914BD0311B5}" type="sibTrans" cxnId="{266D1F84-EAC2-458C-89E5-F9737F20DDFC}">
      <dgm:prSet/>
      <dgm:spPr/>
      <dgm:t>
        <a:bodyPr/>
        <a:lstStyle/>
        <a:p>
          <a:endParaRPr lang="hu-HU"/>
        </a:p>
      </dgm:t>
    </dgm:pt>
    <dgm:pt modelId="{5746EEB8-AD5A-4B29-B6CC-402757333D80}" type="pres">
      <dgm:prSet presAssocID="{4D8437AA-6D42-4D52-9CD2-E3A291D3D0F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FFFFE4B-7EA4-46DB-B638-7887D6FCE697}" type="pres">
      <dgm:prSet presAssocID="{DE7A91E0-6DD8-4856-B04A-E1B18BBC8BCB}" presName="linNode" presStyleCnt="0"/>
      <dgm:spPr/>
    </dgm:pt>
    <dgm:pt modelId="{326D9AD9-84C6-4025-BF3D-B222459E8A67}" type="pres">
      <dgm:prSet presAssocID="{DE7A91E0-6DD8-4856-B04A-E1B18BBC8BCB}" presName="parentText" presStyleLbl="node1" presStyleIdx="0" presStyleCnt="5" custScaleX="68386" custLinFactNeighborX="0" custLinFactNeighborY="1614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10497AB-F727-4FF3-BCB8-18C9BECA3868}" type="pres">
      <dgm:prSet presAssocID="{DE7A91E0-6DD8-4856-B04A-E1B18BBC8BCB}" presName="descendantText" presStyleLbl="alignAccFollowNode1" presStyleIdx="0" presStyleCnt="5" custScaleX="107659" custScaleY="12530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03AC4AD-05F0-4D18-BFF0-4FE5F719AE9C}" type="pres">
      <dgm:prSet presAssocID="{6BD596B1-468B-4DAF-9E5A-D5923E73BAC4}" presName="sp" presStyleCnt="0"/>
      <dgm:spPr/>
    </dgm:pt>
    <dgm:pt modelId="{36C29CE2-F125-497B-A5B2-090DB94FD494}" type="pres">
      <dgm:prSet presAssocID="{2F678A3A-F048-4EF2-94BF-E7BD0B8C7570}" presName="linNode" presStyleCnt="0"/>
      <dgm:spPr/>
    </dgm:pt>
    <dgm:pt modelId="{9613B0AE-CC91-43E0-87E8-7F11D81DB432}" type="pres">
      <dgm:prSet presAssocID="{2F678A3A-F048-4EF2-94BF-E7BD0B8C7570}" presName="parentText" presStyleLbl="node1" presStyleIdx="1" presStyleCnt="5" custScaleX="6838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C805F13-3C4D-47EC-8F97-ACFBE955C308}" type="pres">
      <dgm:prSet presAssocID="{2F678A3A-F048-4EF2-94BF-E7BD0B8C7570}" presName="descendantText" presStyleLbl="alignAccFollowNode1" presStyleIdx="1" presStyleCnt="5" custScaleX="107633" custScaleY="12580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8236CE8-FE3C-4F10-BEEB-3221B92C5E52}" type="pres">
      <dgm:prSet presAssocID="{C7570FCC-85F7-4C2D-B6B7-4F25F4961582}" presName="sp" presStyleCnt="0"/>
      <dgm:spPr/>
    </dgm:pt>
    <dgm:pt modelId="{B5D9C131-2959-4256-A4DA-C33FE6B444A6}" type="pres">
      <dgm:prSet presAssocID="{A34B2259-3689-41D4-A364-36CF7EADA420}" presName="linNode" presStyleCnt="0"/>
      <dgm:spPr/>
    </dgm:pt>
    <dgm:pt modelId="{AB111B70-97FD-4895-BB42-2886196CC3CD}" type="pres">
      <dgm:prSet presAssocID="{A34B2259-3689-41D4-A364-36CF7EADA420}" presName="parentText" presStyleLbl="node1" presStyleIdx="2" presStyleCnt="5" custScaleX="6838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F7D37B5-8325-40CC-B256-45ABEC8DF6F7}" type="pres">
      <dgm:prSet presAssocID="{A34B2259-3689-41D4-A364-36CF7EADA420}" presName="descendantText" presStyleLbl="alignAccFollowNode1" presStyleIdx="2" presStyleCnt="5" custScaleX="10724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0E78035-CD88-463B-8644-0D8413DAE685}" type="pres">
      <dgm:prSet presAssocID="{BD79824C-BED4-475E-AF79-3264665D036F}" presName="sp" presStyleCnt="0"/>
      <dgm:spPr/>
    </dgm:pt>
    <dgm:pt modelId="{1E0BE0D3-E078-43F0-A922-912E94503C8E}" type="pres">
      <dgm:prSet presAssocID="{247B06F2-6DC8-407C-A91B-18497B7C9480}" presName="linNode" presStyleCnt="0"/>
      <dgm:spPr/>
    </dgm:pt>
    <dgm:pt modelId="{E262090E-13AB-4897-8D49-BBC71C71B36A}" type="pres">
      <dgm:prSet presAssocID="{247B06F2-6DC8-407C-A91B-18497B7C9480}" presName="parentText" presStyleLbl="node1" presStyleIdx="3" presStyleCnt="5" custScaleX="68382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FB77352-62E0-4863-9B04-F1A03CECEF31}" type="pres">
      <dgm:prSet presAssocID="{247B06F2-6DC8-407C-A91B-18497B7C9480}" presName="descendantText" presStyleLbl="alignAccFollowNode1" presStyleIdx="3" presStyleCnt="5" custScaleX="107079" custScaleY="12373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2AA9140-0928-4F4C-A10E-C3C8E4D5E1BB}" type="pres">
      <dgm:prSet presAssocID="{F34CC15E-60AD-4A47-AAFA-25E4A3892BD8}" presName="sp" presStyleCnt="0"/>
      <dgm:spPr/>
    </dgm:pt>
    <dgm:pt modelId="{CA5F0A8E-5146-4FBB-A002-DD52AAC6FFB7}" type="pres">
      <dgm:prSet presAssocID="{66F0F220-F5C9-4098-B7A8-65895BDC86A1}" presName="linNode" presStyleCnt="0"/>
      <dgm:spPr/>
    </dgm:pt>
    <dgm:pt modelId="{52C7EB0F-6D78-492D-ABE7-081EE9016F50}" type="pres">
      <dgm:prSet presAssocID="{66F0F220-F5C9-4098-B7A8-65895BDC86A1}" presName="parentText" presStyleLbl="node1" presStyleIdx="4" presStyleCnt="5" custScaleX="68422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3A249AC-7AFE-4CBA-B3E7-B78CBF4F3F49}" type="pres">
      <dgm:prSet presAssocID="{66F0F220-F5C9-4098-B7A8-65895BDC86A1}" presName="descendantText" presStyleLbl="alignAccFollowNode1" presStyleIdx="4" presStyleCnt="5" custScaleX="10724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E72AAADB-0AC4-496A-B171-8EF74C602AFB}" srcId="{247B06F2-6DC8-407C-A91B-18497B7C9480}" destId="{B73FEACF-36F8-4FA0-9239-5AA2A39C4101}" srcOrd="0" destOrd="0" parTransId="{5CC9D118-5A0B-45C1-A899-32AA4B14D73A}" sibTransId="{320AE333-3E57-4D8D-B0F1-CFADDD22BA29}"/>
    <dgm:cxn modelId="{2FFF45BC-D692-4601-B574-D76885500E6B}" srcId="{DE7A91E0-6DD8-4856-B04A-E1B18BBC8BCB}" destId="{51032C72-27BC-4A78-BC7B-255AB6F83EF1}" srcOrd="0" destOrd="0" parTransId="{DBA64AA6-2070-41CC-BCF1-9BEAA30C2CAC}" sibTransId="{FFA39CEE-838B-4AEE-90BF-7033AD95E1C7}"/>
    <dgm:cxn modelId="{B2C60504-A7A4-4148-ACE5-ED2C80B64412}" srcId="{DE7A91E0-6DD8-4856-B04A-E1B18BBC8BCB}" destId="{5BABED04-1D34-44BF-803D-A7352B662AA9}" srcOrd="1" destOrd="0" parTransId="{106D37BB-B19E-464E-AB72-47D89EAA6F13}" sibTransId="{0540E36F-2E17-4BCB-9942-3AA2C47BFD39}"/>
    <dgm:cxn modelId="{C93FDE58-0FD6-4027-A416-2BDA9B267D0A}" type="presOf" srcId="{4D8437AA-6D42-4D52-9CD2-E3A291D3D0F3}" destId="{5746EEB8-AD5A-4B29-B6CC-402757333D80}" srcOrd="0" destOrd="0" presId="urn:microsoft.com/office/officeart/2005/8/layout/vList5"/>
    <dgm:cxn modelId="{83851DCA-6F51-4B05-BBF0-02D522C32763}" srcId="{4D8437AA-6D42-4D52-9CD2-E3A291D3D0F3}" destId="{DE7A91E0-6DD8-4856-B04A-E1B18BBC8BCB}" srcOrd="0" destOrd="0" parTransId="{8F6E3AEC-67E5-453A-8BB8-A6356438DF74}" sibTransId="{6BD596B1-468B-4DAF-9E5A-D5923E73BAC4}"/>
    <dgm:cxn modelId="{4F4A0034-3DED-4038-8BCC-9EBEFA6D5193}" type="presOf" srcId="{B73FEACF-36F8-4FA0-9239-5AA2A39C4101}" destId="{3FB77352-62E0-4863-9B04-F1A03CECEF31}" srcOrd="0" destOrd="0" presId="urn:microsoft.com/office/officeart/2005/8/layout/vList5"/>
    <dgm:cxn modelId="{D89AFBD4-49CC-4C4C-9AFD-459DDAF5E43C}" type="presOf" srcId="{2F678A3A-F048-4EF2-94BF-E7BD0B8C7570}" destId="{9613B0AE-CC91-43E0-87E8-7F11D81DB432}" srcOrd="0" destOrd="0" presId="urn:microsoft.com/office/officeart/2005/8/layout/vList5"/>
    <dgm:cxn modelId="{37755F8A-D231-4038-A949-226EFAF500D3}" type="presOf" srcId="{87A65298-E3F6-4635-8119-1225448D8446}" destId="{F3A249AC-7AFE-4CBA-B3E7-B78CBF4F3F49}" srcOrd="0" destOrd="0" presId="urn:microsoft.com/office/officeart/2005/8/layout/vList5"/>
    <dgm:cxn modelId="{13A5605A-7516-4168-B7E2-7FD7006CF785}" srcId="{4D8437AA-6D42-4D52-9CD2-E3A291D3D0F3}" destId="{A34B2259-3689-41D4-A364-36CF7EADA420}" srcOrd="2" destOrd="0" parTransId="{53838C0A-9B0F-474C-A876-CFFF8AD3198B}" sibTransId="{BD79824C-BED4-475E-AF79-3264665D036F}"/>
    <dgm:cxn modelId="{60591933-44D3-4613-9C86-4F694403C0F6}" type="presOf" srcId="{E8DEDFB9-8277-4866-8212-0549D6665406}" destId="{AC805F13-3C4D-47EC-8F97-ACFBE955C308}" srcOrd="0" destOrd="0" presId="urn:microsoft.com/office/officeart/2005/8/layout/vList5"/>
    <dgm:cxn modelId="{DD760EB7-9D2B-4E62-B093-7AC45861E53E}" type="presOf" srcId="{51032C72-27BC-4A78-BC7B-255AB6F83EF1}" destId="{510497AB-F727-4FF3-BCB8-18C9BECA3868}" srcOrd="0" destOrd="0" presId="urn:microsoft.com/office/officeart/2005/8/layout/vList5"/>
    <dgm:cxn modelId="{560107CC-8C3D-42B4-8631-A1AD8CE0F2AB}" srcId="{4D8437AA-6D42-4D52-9CD2-E3A291D3D0F3}" destId="{2F678A3A-F048-4EF2-94BF-E7BD0B8C7570}" srcOrd="1" destOrd="0" parTransId="{51F3FD59-0901-4FE7-B1BC-76CEA28BAF55}" sibTransId="{C7570FCC-85F7-4C2D-B6B7-4F25F4961582}"/>
    <dgm:cxn modelId="{E1371FF7-D159-4819-B25C-935B10F451D5}" srcId="{A34B2259-3689-41D4-A364-36CF7EADA420}" destId="{4BE4DF38-CC64-4BC2-8370-7628899089B3}" srcOrd="0" destOrd="0" parTransId="{1FDC40A6-81B8-4D25-BDB5-EDB1EE0A4952}" sibTransId="{24F64DF0-AC86-46A6-A312-5CAB2E57DC9F}"/>
    <dgm:cxn modelId="{BE13AEBB-BB62-4481-92B5-DB3CEB0202B1}" srcId="{2F678A3A-F048-4EF2-94BF-E7BD0B8C7570}" destId="{E8DEDFB9-8277-4866-8212-0549D6665406}" srcOrd="0" destOrd="0" parTransId="{93CB3DA9-434C-4F37-B91F-57567E8E8175}" sibTransId="{E8161B3B-1AEF-41A5-A6ED-BEFCE8207F10}"/>
    <dgm:cxn modelId="{7AE2F521-08C9-4F9E-94C7-1A8C85B620C9}" type="presOf" srcId="{4BE4DF38-CC64-4BC2-8370-7628899089B3}" destId="{3F7D37B5-8325-40CC-B256-45ABEC8DF6F7}" srcOrd="0" destOrd="0" presId="urn:microsoft.com/office/officeart/2005/8/layout/vList5"/>
    <dgm:cxn modelId="{266D1F84-EAC2-458C-89E5-F9737F20DDFC}" srcId="{66F0F220-F5C9-4098-B7A8-65895BDC86A1}" destId="{87A65298-E3F6-4635-8119-1225448D8446}" srcOrd="0" destOrd="0" parTransId="{7773216E-C2AB-44E9-9991-B3021F0FB7D3}" sibTransId="{A4071EE6-172B-41C0-9C40-A914BD0311B5}"/>
    <dgm:cxn modelId="{B99BC72B-B83A-4138-BA44-0CF951BDB88A}" srcId="{4D8437AA-6D42-4D52-9CD2-E3A291D3D0F3}" destId="{66F0F220-F5C9-4098-B7A8-65895BDC86A1}" srcOrd="4" destOrd="0" parTransId="{02F8727B-A57C-4CD2-B1E8-A7CD857A88E7}" sibTransId="{9C44CE57-62DF-4104-8E13-FAC38F05ED97}"/>
    <dgm:cxn modelId="{36F349F1-8493-4AB9-8E5B-25D25E42A55C}" type="presOf" srcId="{DE7A91E0-6DD8-4856-B04A-E1B18BBC8BCB}" destId="{326D9AD9-84C6-4025-BF3D-B222459E8A67}" srcOrd="0" destOrd="0" presId="urn:microsoft.com/office/officeart/2005/8/layout/vList5"/>
    <dgm:cxn modelId="{EEE5D344-8B58-41C9-A63C-13FCDDFD392D}" type="presOf" srcId="{5BABED04-1D34-44BF-803D-A7352B662AA9}" destId="{510497AB-F727-4FF3-BCB8-18C9BECA3868}" srcOrd="0" destOrd="1" presId="urn:microsoft.com/office/officeart/2005/8/layout/vList5"/>
    <dgm:cxn modelId="{73C8A209-91CE-4037-8003-9D37B64F397D}" type="presOf" srcId="{66F0F220-F5C9-4098-B7A8-65895BDC86A1}" destId="{52C7EB0F-6D78-492D-ABE7-081EE9016F50}" srcOrd="0" destOrd="0" presId="urn:microsoft.com/office/officeart/2005/8/layout/vList5"/>
    <dgm:cxn modelId="{FE2BE0F0-82AD-46DA-9157-3F96DE63DBD1}" type="presOf" srcId="{247B06F2-6DC8-407C-A91B-18497B7C9480}" destId="{E262090E-13AB-4897-8D49-BBC71C71B36A}" srcOrd="0" destOrd="0" presId="urn:microsoft.com/office/officeart/2005/8/layout/vList5"/>
    <dgm:cxn modelId="{B9671C58-0F74-44B9-A9A0-72CCDC7C8B0F}" type="presOf" srcId="{A34B2259-3689-41D4-A364-36CF7EADA420}" destId="{AB111B70-97FD-4895-BB42-2886196CC3CD}" srcOrd="0" destOrd="0" presId="urn:microsoft.com/office/officeart/2005/8/layout/vList5"/>
    <dgm:cxn modelId="{FB33BA6E-5421-44A1-BD46-13B8C16717AA}" srcId="{4D8437AA-6D42-4D52-9CD2-E3A291D3D0F3}" destId="{247B06F2-6DC8-407C-A91B-18497B7C9480}" srcOrd="3" destOrd="0" parTransId="{E9990EBF-DC3E-4AF2-B7E5-BD941D87370E}" sibTransId="{F34CC15E-60AD-4A47-AAFA-25E4A3892BD8}"/>
    <dgm:cxn modelId="{C1B51B70-2A87-4403-903A-C5291A99675F}" type="presParOf" srcId="{5746EEB8-AD5A-4B29-B6CC-402757333D80}" destId="{0FFFFE4B-7EA4-46DB-B638-7887D6FCE697}" srcOrd="0" destOrd="0" presId="urn:microsoft.com/office/officeart/2005/8/layout/vList5"/>
    <dgm:cxn modelId="{D555C9A0-D4A2-4244-9999-71F743B7795B}" type="presParOf" srcId="{0FFFFE4B-7EA4-46DB-B638-7887D6FCE697}" destId="{326D9AD9-84C6-4025-BF3D-B222459E8A67}" srcOrd="0" destOrd="0" presId="urn:microsoft.com/office/officeart/2005/8/layout/vList5"/>
    <dgm:cxn modelId="{F50665DB-ADA1-4AA5-BC82-812357B4E0B5}" type="presParOf" srcId="{0FFFFE4B-7EA4-46DB-B638-7887D6FCE697}" destId="{510497AB-F727-4FF3-BCB8-18C9BECA3868}" srcOrd="1" destOrd="0" presId="urn:microsoft.com/office/officeart/2005/8/layout/vList5"/>
    <dgm:cxn modelId="{71C35556-F253-41D8-8D53-913E834C58BB}" type="presParOf" srcId="{5746EEB8-AD5A-4B29-B6CC-402757333D80}" destId="{E03AC4AD-05F0-4D18-BFF0-4FE5F719AE9C}" srcOrd="1" destOrd="0" presId="urn:microsoft.com/office/officeart/2005/8/layout/vList5"/>
    <dgm:cxn modelId="{B313A52A-F738-4BCA-856B-381BB6DE9EC4}" type="presParOf" srcId="{5746EEB8-AD5A-4B29-B6CC-402757333D80}" destId="{36C29CE2-F125-497B-A5B2-090DB94FD494}" srcOrd="2" destOrd="0" presId="urn:microsoft.com/office/officeart/2005/8/layout/vList5"/>
    <dgm:cxn modelId="{FA65E002-57B2-4A75-A30C-7275971243BD}" type="presParOf" srcId="{36C29CE2-F125-497B-A5B2-090DB94FD494}" destId="{9613B0AE-CC91-43E0-87E8-7F11D81DB432}" srcOrd="0" destOrd="0" presId="urn:microsoft.com/office/officeart/2005/8/layout/vList5"/>
    <dgm:cxn modelId="{F681DE8F-C264-4153-AA7E-C98765EA84DC}" type="presParOf" srcId="{36C29CE2-F125-497B-A5B2-090DB94FD494}" destId="{AC805F13-3C4D-47EC-8F97-ACFBE955C308}" srcOrd="1" destOrd="0" presId="urn:microsoft.com/office/officeart/2005/8/layout/vList5"/>
    <dgm:cxn modelId="{7A0E34C2-ABD1-40A7-80FE-1A2114711FC0}" type="presParOf" srcId="{5746EEB8-AD5A-4B29-B6CC-402757333D80}" destId="{B8236CE8-FE3C-4F10-BEEB-3221B92C5E52}" srcOrd="3" destOrd="0" presId="urn:microsoft.com/office/officeart/2005/8/layout/vList5"/>
    <dgm:cxn modelId="{64AADD36-EA8B-4E67-A071-85F188884E5A}" type="presParOf" srcId="{5746EEB8-AD5A-4B29-B6CC-402757333D80}" destId="{B5D9C131-2959-4256-A4DA-C33FE6B444A6}" srcOrd="4" destOrd="0" presId="urn:microsoft.com/office/officeart/2005/8/layout/vList5"/>
    <dgm:cxn modelId="{67F82653-C8A7-4151-BE68-4B34C2E82BD4}" type="presParOf" srcId="{B5D9C131-2959-4256-A4DA-C33FE6B444A6}" destId="{AB111B70-97FD-4895-BB42-2886196CC3CD}" srcOrd="0" destOrd="0" presId="urn:microsoft.com/office/officeart/2005/8/layout/vList5"/>
    <dgm:cxn modelId="{249C0959-0A19-4835-BAC4-DCC273A38194}" type="presParOf" srcId="{B5D9C131-2959-4256-A4DA-C33FE6B444A6}" destId="{3F7D37B5-8325-40CC-B256-45ABEC8DF6F7}" srcOrd="1" destOrd="0" presId="urn:microsoft.com/office/officeart/2005/8/layout/vList5"/>
    <dgm:cxn modelId="{15F73F7D-52F1-4236-9DD5-D9B54F1D3FBF}" type="presParOf" srcId="{5746EEB8-AD5A-4B29-B6CC-402757333D80}" destId="{20E78035-CD88-463B-8644-0D8413DAE685}" srcOrd="5" destOrd="0" presId="urn:microsoft.com/office/officeart/2005/8/layout/vList5"/>
    <dgm:cxn modelId="{717BC248-FD5B-4CCC-9E3A-B6CE8B61036A}" type="presParOf" srcId="{5746EEB8-AD5A-4B29-B6CC-402757333D80}" destId="{1E0BE0D3-E078-43F0-A922-912E94503C8E}" srcOrd="6" destOrd="0" presId="urn:microsoft.com/office/officeart/2005/8/layout/vList5"/>
    <dgm:cxn modelId="{06E64362-7578-42BE-BED1-4A8D2133C16A}" type="presParOf" srcId="{1E0BE0D3-E078-43F0-A922-912E94503C8E}" destId="{E262090E-13AB-4897-8D49-BBC71C71B36A}" srcOrd="0" destOrd="0" presId="urn:microsoft.com/office/officeart/2005/8/layout/vList5"/>
    <dgm:cxn modelId="{94F4670A-B4BE-4779-945E-96696EAFC39C}" type="presParOf" srcId="{1E0BE0D3-E078-43F0-A922-912E94503C8E}" destId="{3FB77352-62E0-4863-9B04-F1A03CECEF31}" srcOrd="1" destOrd="0" presId="urn:microsoft.com/office/officeart/2005/8/layout/vList5"/>
    <dgm:cxn modelId="{3B668CDE-C1CC-4976-B5EC-F6D099B65CD2}" type="presParOf" srcId="{5746EEB8-AD5A-4B29-B6CC-402757333D80}" destId="{D2AA9140-0928-4F4C-A10E-C3C8E4D5E1BB}" srcOrd="7" destOrd="0" presId="urn:microsoft.com/office/officeart/2005/8/layout/vList5"/>
    <dgm:cxn modelId="{6A5D0191-AA0F-4F22-8E0C-E5DD0B7464EE}" type="presParOf" srcId="{5746EEB8-AD5A-4B29-B6CC-402757333D80}" destId="{CA5F0A8E-5146-4FBB-A002-DD52AAC6FFB7}" srcOrd="8" destOrd="0" presId="urn:microsoft.com/office/officeart/2005/8/layout/vList5"/>
    <dgm:cxn modelId="{FFBF8375-7E37-4F47-B595-AA910025DDC9}" type="presParOf" srcId="{CA5F0A8E-5146-4FBB-A002-DD52AAC6FFB7}" destId="{52C7EB0F-6D78-492D-ABE7-081EE9016F50}" srcOrd="0" destOrd="0" presId="urn:microsoft.com/office/officeart/2005/8/layout/vList5"/>
    <dgm:cxn modelId="{4751BD64-F558-4507-8300-C1BBD888643C}" type="presParOf" srcId="{CA5F0A8E-5146-4FBB-A002-DD52AAC6FFB7}" destId="{F3A249AC-7AFE-4CBA-B3E7-B78CBF4F3F4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9B82C0-A86B-4BD0-A133-9416F40241D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19B56DF0-034A-426A-9EA1-2150F3CBA30E}">
      <dgm:prSet phldrT="[Szöveg]" custT="1"/>
      <dgm:spPr/>
      <dgm:t>
        <a:bodyPr/>
        <a:lstStyle/>
        <a:p>
          <a:r>
            <a:rPr lang="hu-HU" sz="2200" b="1" dirty="0" smtClean="0"/>
            <a:t>Felvételi követelmény </a:t>
          </a:r>
          <a:r>
            <a:rPr lang="hu-HU" sz="2200" b="1" u="sng" dirty="0" smtClean="0">
              <a:solidFill>
                <a:srgbClr val="C00000"/>
              </a:solidFill>
            </a:rPr>
            <a:t>BÁRMELY</a:t>
          </a:r>
          <a:r>
            <a:rPr lang="hu-HU" sz="2200" b="1" dirty="0" smtClean="0">
              <a:solidFill>
                <a:srgbClr val="C00000"/>
              </a:solidFill>
            </a:rPr>
            <a:t> </a:t>
          </a:r>
          <a:r>
            <a:rPr lang="hu-HU" sz="2200" b="1" dirty="0" smtClean="0"/>
            <a:t>emelt szintű érettségi a következő képzési területeken:</a:t>
          </a:r>
          <a:endParaRPr lang="hu-HU" sz="2200" dirty="0"/>
        </a:p>
      </dgm:t>
    </dgm:pt>
    <dgm:pt modelId="{1CC64922-1905-4214-A877-B1E9DC2F19EA}" type="parTrans" cxnId="{622B387C-AF83-44F8-88C4-705826CB0385}">
      <dgm:prSet/>
      <dgm:spPr/>
      <dgm:t>
        <a:bodyPr/>
        <a:lstStyle/>
        <a:p>
          <a:endParaRPr lang="hu-HU"/>
        </a:p>
      </dgm:t>
    </dgm:pt>
    <dgm:pt modelId="{227908DB-41BE-4C9A-9135-37D86D2A2F8C}" type="sibTrans" cxnId="{622B387C-AF83-44F8-88C4-705826CB0385}">
      <dgm:prSet/>
      <dgm:spPr/>
      <dgm:t>
        <a:bodyPr/>
        <a:lstStyle/>
        <a:p>
          <a:endParaRPr lang="hu-HU"/>
        </a:p>
      </dgm:t>
    </dgm:pt>
    <dgm:pt modelId="{5FE3146F-6950-42B4-9E23-E3297FCB95FC}">
      <dgm:prSet phldrT="[Szöveg]" custT="1"/>
      <dgm:spPr/>
      <dgm:t>
        <a:bodyPr/>
        <a:lstStyle/>
        <a:p>
          <a:r>
            <a:rPr lang="hu-HU" sz="2000" dirty="0" smtClean="0"/>
            <a:t>agrár (alapképzés és agrármérnöki osztatlan képzés),</a:t>
          </a:r>
          <a:endParaRPr lang="hu-HU" sz="2000" dirty="0"/>
        </a:p>
      </dgm:t>
    </dgm:pt>
    <dgm:pt modelId="{26438F87-DACC-4674-A422-E8D70F3E0E80}" type="parTrans" cxnId="{47BFE3B7-3E7B-4439-B11A-73188B451174}">
      <dgm:prSet/>
      <dgm:spPr/>
      <dgm:t>
        <a:bodyPr/>
        <a:lstStyle/>
        <a:p>
          <a:endParaRPr lang="hu-HU"/>
        </a:p>
      </dgm:t>
    </dgm:pt>
    <dgm:pt modelId="{63017934-12D8-4CC5-9246-BB9C0387EE5A}" type="sibTrans" cxnId="{47BFE3B7-3E7B-4439-B11A-73188B451174}">
      <dgm:prSet/>
      <dgm:spPr/>
      <dgm:t>
        <a:bodyPr/>
        <a:lstStyle/>
        <a:p>
          <a:endParaRPr lang="hu-HU"/>
        </a:p>
      </dgm:t>
    </dgm:pt>
    <dgm:pt modelId="{3934AA4E-3AE1-42B2-866A-679A325CF2F3}">
      <dgm:prSet custT="1"/>
      <dgm:spPr/>
      <dgm:t>
        <a:bodyPr/>
        <a:lstStyle/>
        <a:p>
          <a:r>
            <a:rPr lang="hu-HU" sz="2000" dirty="0" smtClean="0"/>
            <a:t>informatika,</a:t>
          </a:r>
          <a:endParaRPr lang="hu-HU" sz="2000" dirty="0"/>
        </a:p>
      </dgm:t>
    </dgm:pt>
    <dgm:pt modelId="{80AE3362-0730-4CD6-A488-B8E3423711B4}" type="parTrans" cxnId="{1C3DAF40-2374-422D-995E-32F954D1C04A}">
      <dgm:prSet/>
      <dgm:spPr/>
      <dgm:t>
        <a:bodyPr/>
        <a:lstStyle/>
        <a:p>
          <a:endParaRPr lang="hu-HU"/>
        </a:p>
      </dgm:t>
    </dgm:pt>
    <dgm:pt modelId="{842C8631-00B3-4541-9390-5972FDBC11D2}" type="sibTrans" cxnId="{1C3DAF40-2374-422D-995E-32F954D1C04A}">
      <dgm:prSet/>
      <dgm:spPr/>
      <dgm:t>
        <a:bodyPr/>
        <a:lstStyle/>
        <a:p>
          <a:endParaRPr lang="hu-HU"/>
        </a:p>
      </dgm:t>
    </dgm:pt>
    <dgm:pt modelId="{84996759-7ED4-4772-A0A0-79285D4F8A8A}">
      <dgm:prSet custT="1"/>
      <dgm:spPr/>
      <dgm:t>
        <a:bodyPr/>
        <a:lstStyle/>
        <a:p>
          <a:r>
            <a:rPr lang="hu-HU" sz="2000" dirty="0" smtClean="0"/>
            <a:t>jogi (alapképzés),</a:t>
          </a:r>
          <a:endParaRPr lang="hu-HU" sz="2000" dirty="0"/>
        </a:p>
      </dgm:t>
    </dgm:pt>
    <dgm:pt modelId="{A83F7369-2E67-4EA6-9B14-30CBA5B6A5AE}" type="parTrans" cxnId="{876AC7FB-8ED0-4D69-95F2-1F1046076684}">
      <dgm:prSet/>
      <dgm:spPr/>
      <dgm:t>
        <a:bodyPr/>
        <a:lstStyle/>
        <a:p>
          <a:endParaRPr lang="hu-HU"/>
        </a:p>
      </dgm:t>
    </dgm:pt>
    <dgm:pt modelId="{998EEAAA-5FD7-40DE-918B-479C049072F2}" type="sibTrans" cxnId="{876AC7FB-8ED0-4D69-95F2-1F1046076684}">
      <dgm:prSet/>
      <dgm:spPr/>
      <dgm:t>
        <a:bodyPr/>
        <a:lstStyle/>
        <a:p>
          <a:endParaRPr lang="hu-HU"/>
        </a:p>
      </dgm:t>
    </dgm:pt>
    <dgm:pt modelId="{7BC6D05A-5147-41A2-9442-B09260242C6C}">
      <dgm:prSet custT="1"/>
      <dgm:spPr/>
      <dgm:t>
        <a:bodyPr/>
        <a:lstStyle/>
        <a:p>
          <a:r>
            <a:rPr lang="hu-HU" sz="2000" dirty="0" smtClean="0"/>
            <a:t>orvos- és egészségtudomány (alapképzés),</a:t>
          </a:r>
          <a:endParaRPr lang="hu-HU" sz="2000" dirty="0"/>
        </a:p>
      </dgm:t>
    </dgm:pt>
    <dgm:pt modelId="{781422FC-0400-4E3B-B26A-5253E731BDA8}" type="parTrans" cxnId="{BBFFD62E-B4CE-4E7A-84B2-90B968F0EBCB}">
      <dgm:prSet/>
      <dgm:spPr/>
      <dgm:t>
        <a:bodyPr/>
        <a:lstStyle/>
        <a:p>
          <a:endParaRPr lang="hu-HU"/>
        </a:p>
      </dgm:t>
    </dgm:pt>
    <dgm:pt modelId="{6FD053F7-D5B7-43D4-B61C-8665A87AD9B3}" type="sibTrans" cxnId="{BBFFD62E-B4CE-4E7A-84B2-90B968F0EBCB}">
      <dgm:prSet/>
      <dgm:spPr/>
      <dgm:t>
        <a:bodyPr/>
        <a:lstStyle/>
        <a:p>
          <a:endParaRPr lang="hu-HU"/>
        </a:p>
      </dgm:t>
    </dgm:pt>
    <dgm:pt modelId="{7304EB0D-2092-4F30-BA89-2E094781FA27}">
      <dgm:prSet custT="1"/>
      <dgm:spPr/>
      <dgm:t>
        <a:bodyPr/>
        <a:lstStyle/>
        <a:p>
          <a:r>
            <a:rPr lang="hu-HU" sz="2000" dirty="0" smtClean="0"/>
            <a:t>pedagógusképzés (alapképzés),</a:t>
          </a:r>
          <a:endParaRPr lang="hu-HU" sz="2000" dirty="0"/>
        </a:p>
      </dgm:t>
    </dgm:pt>
    <dgm:pt modelId="{3B61C44F-1206-467B-B610-EE0B1FB78AC7}" type="parTrans" cxnId="{D591BFC6-2AB9-4BC8-9088-55DE05CFA017}">
      <dgm:prSet/>
      <dgm:spPr/>
      <dgm:t>
        <a:bodyPr/>
        <a:lstStyle/>
        <a:p>
          <a:endParaRPr lang="hu-HU"/>
        </a:p>
      </dgm:t>
    </dgm:pt>
    <dgm:pt modelId="{4C983841-0CF1-46CD-A307-245C2F31D0D4}" type="sibTrans" cxnId="{D591BFC6-2AB9-4BC8-9088-55DE05CFA017}">
      <dgm:prSet/>
      <dgm:spPr/>
      <dgm:t>
        <a:bodyPr/>
        <a:lstStyle/>
        <a:p>
          <a:endParaRPr lang="hu-HU"/>
        </a:p>
      </dgm:t>
    </dgm:pt>
    <dgm:pt modelId="{609638E0-D7A0-4051-BF21-AE84907C337F}">
      <dgm:prSet custT="1"/>
      <dgm:spPr/>
      <dgm:t>
        <a:bodyPr/>
        <a:lstStyle/>
        <a:p>
          <a:r>
            <a:rPr lang="hu-HU" sz="2000" dirty="0" smtClean="0"/>
            <a:t>sporttudomány.</a:t>
          </a:r>
          <a:endParaRPr lang="hu-HU" sz="2000" dirty="0"/>
        </a:p>
      </dgm:t>
    </dgm:pt>
    <dgm:pt modelId="{61ECDDE4-21BE-4096-8552-5482B3E2A9F9}" type="parTrans" cxnId="{29EC06FA-D2D6-4B4B-9152-B88969204530}">
      <dgm:prSet/>
      <dgm:spPr/>
      <dgm:t>
        <a:bodyPr/>
        <a:lstStyle/>
        <a:p>
          <a:endParaRPr lang="hu-HU"/>
        </a:p>
      </dgm:t>
    </dgm:pt>
    <dgm:pt modelId="{805D2D40-40AB-4C55-9719-B4EFA870D352}" type="sibTrans" cxnId="{29EC06FA-D2D6-4B4B-9152-B88969204530}">
      <dgm:prSet/>
      <dgm:spPr/>
      <dgm:t>
        <a:bodyPr/>
        <a:lstStyle/>
        <a:p>
          <a:endParaRPr lang="hu-HU"/>
        </a:p>
      </dgm:t>
    </dgm:pt>
    <dgm:pt modelId="{D93F98B2-EA89-4F38-8912-92C3B7440C32}">
      <dgm:prSet phldrT="[Szöveg]" custT="1"/>
      <dgm:spPr/>
      <dgm:t>
        <a:bodyPr/>
        <a:lstStyle/>
        <a:p>
          <a:r>
            <a:rPr lang="hu-HU" sz="2000" dirty="0" smtClean="0"/>
            <a:t>gazdaságtudományok (alapképzés)</a:t>
          </a:r>
          <a:endParaRPr lang="hu-HU" sz="2000" dirty="0"/>
        </a:p>
      </dgm:t>
    </dgm:pt>
    <dgm:pt modelId="{806AAF65-A178-497F-B2C0-CE40AB0C224F}" type="parTrans" cxnId="{9DC3220D-261F-424B-B35F-2E6FD773C4C2}">
      <dgm:prSet/>
      <dgm:spPr/>
      <dgm:t>
        <a:bodyPr/>
        <a:lstStyle/>
        <a:p>
          <a:endParaRPr lang="hu-HU"/>
        </a:p>
      </dgm:t>
    </dgm:pt>
    <dgm:pt modelId="{0DF06797-E0D0-4FC7-81B6-84E7946F49DB}" type="sibTrans" cxnId="{9DC3220D-261F-424B-B35F-2E6FD773C4C2}">
      <dgm:prSet/>
      <dgm:spPr/>
      <dgm:t>
        <a:bodyPr/>
        <a:lstStyle/>
        <a:p>
          <a:endParaRPr lang="hu-HU"/>
        </a:p>
      </dgm:t>
    </dgm:pt>
    <dgm:pt modelId="{E43E1767-1881-48A0-A3D5-6B55EC3376DD}" type="pres">
      <dgm:prSet presAssocID="{B79B82C0-A86B-4BD0-A133-9416F40241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9EDA15A0-BFEC-4B77-88FA-7A3F1300A796}" type="pres">
      <dgm:prSet presAssocID="{19B56DF0-034A-426A-9EA1-2150F3CBA30E}" presName="composite" presStyleCnt="0"/>
      <dgm:spPr/>
    </dgm:pt>
    <dgm:pt modelId="{7470427F-9F27-4E5B-8233-8204369D9C0D}" type="pres">
      <dgm:prSet presAssocID="{19B56DF0-034A-426A-9EA1-2150F3CBA30E}" presName="parTx" presStyleLbl="alignNode1" presStyleIdx="0" presStyleCnt="1" custScaleY="100000" custLinFactNeighborX="-103" custLinFactNeighborY="-115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FE8D936-501B-4FEA-B7AD-C099FE879807}" type="pres">
      <dgm:prSet presAssocID="{19B56DF0-034A-426A-9EA1-2150F3CBA30E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622B387C-AF83-44F8-88C4-705826CB0385}" srcId="{B79B82C0-A86B-4BD0-A133-9416F40241D3}" destId="{19B56DF0-034A-426A-9EA1-2150F3CBA30E}" srcOrd="0" destOrd="0" parTransId="{1CC64922-1905-4214-A877-B1E9DC2F19EA}" sibTransId="{227908DB-41BE-4C9A-9135-37D86D2A2F8C}"/>
    <dgm:cxn modelId="{BBFFD62E-B4CE-4E7A-84B2-90B968F0EBCB}" srcId="{19B56DF0-034A-426A-9EA1-2150F3CBA30E}" destId="{7BC6D05A-5147-41A2-9442-B09260242C6C}" srcOrd="4" destOrd="0" parTransId="{781422FC-0400-4E3B-B26A-5253E731BDA8}" sibTransId="{6FD053F7-D5B7-43D4-B61C-8665A87AD9B3}"/>
    <dgm:cxn modelId="{47BFE3B7-3E7B-4439-B11A-73188B451174}" srcId="{19B56DF0-034A-426A-9EA1-2150F3CBA30E}" destId="{5FE3146F-6950-42B4-9E23-E3297FCB95FC}" srcOrd="0" destOrd="0" parTransId="{26438F87-DACC-4674-A422-E8D70F3E0E80}" sibTransId="{63017934-12D8-4CC5-9246-BB9C0387EE5A}"/>
    <dgm:cxn modelId="{A5FA6B49-8473-4884-A434-FD7A31C2A23F}" type="presOf" srcId="{609638E0-D7A0-4051-BF21-AE84907C337F}" destId="{EFE8D936-501B-4FEA-B7AD-C099FE879807}" srcOrd="0" destOrd="6" presId="urn:microsoft.com/office/officeart/2005/8/layout/hList1"/>
    <dgm:cxn modelId="{0ECB6EDD-2FA3-4AC5-9E81-36EE2D7B4312}" type="presOf" srcId="{19B56DF0-034A-426A-9EA1-2150F3CBA30E}" destId="{7470427F-9F27-4E5B-8233-8204369D9C0D}" srcOrd="0" destOrd="0" presId="urn:microsoft.com/office/officeart/2005/8/layout/hList1"/>
    <dgm:cxn modelId="{876AC7FB-8ED0-4D69-95F2-1F1046076684}" srcId="{19B56DF0-034A-426A-9EA1-2150F3CBA30E}" destId="{84996759-7ED4-4772-A0A0-79285D4F8A8A}" srcOrd="3" destOrd="0" parTransId="{A83F7369-2E67-4EA6-9B14-30CBA5B6A5AE}" sibTransId="{998EEAAA-5FD7-40DE-918B-479C049072F2}"/>
    <dgm:cxn modelId="{D591BFC6-2AB9-4BC8-9088-55DE05CFA017}" srcId="{19B56DF0-034A-426A-9EA1-2150F3CBA30E}" destId="{7304EB0D-2092-4F30-BA89-2E094781FA27}" srcOrd="5" destOrd="0" parTransId="{3B61C44F-1206-467B-B610-EE0B1FB78AC7}" sibTransId="{4C983841-0CF1-46CD-A307-245C2F31D0D4}"/>
    <dgm:cxn modelId="{E2D11B95-F414-4BC3-9D15-4285C9AC9A22}" type="presOf" srcId="{7BC6D05A-5147-41A2-9442-B09260242C6C}" destId="{EFE8D936-501B-4FEA-B7AD-C099FE879807}" srcOrd="0" destOrd="4" presId="urn:microsoft.com/office/officeart/2005/8/layout/hList1"/>
    <dgm:cxn modelId="{A2D0B0F2-CBDB-4F92-B770-2F28BA996196}" type="presOf" srcId="{D93F98B2-EA89-4F38-8912-92C3B7440C32}" destId="{EFE8D936-501B-4FEA-B7AD-C099FE879807}" srcOrd="0" destOrd="1" presId="urn:microsoft.com/office/officeart/2005/8/layout/hList1"/>
    <dgm:cxn modelId="{9DC3220D-261F-424B-B35F-2E6FD773C4C2}" srcId="{19B56DF0-034A-426A-9EA1-2150F3CBA30E}" destId="{D93F98B2-EA89-4F38-8912-92C3B7440C32}" srcOrd="1" destOrd="0" parTransId="{806AAF65-A178-497F-B2C0-CE40AB0C224F}" sibTransId="{0DF06797-E0D0-4FC7-81B6-84E7946F49DB}"/>
    <dgm:cxn modelId="{1B86B13E-35E3-422B-BCE6-993FD7915259}" type="presOf" srcId="{3934AA4E-3AE1-42B2-866A-679A325CF2F3}" destId="{EFE8D936-501B-4FEA-B7AD-C099FE879807}" srcOrd="0" destOrd="2" presId="urn:microsoft.com/office/officeart/2005/8/layout/hList1"/>
    <dgm:cxn modelId="{E28C8B61-3A0B-4ED8-94B7-593283D5824D}" type="presOf" srcId="{7304EB0D-2092-4F30-BA89-2E094781FA27}" destId="{EFE8D936-501B-4FEA-B7AD-C099FE879807}" srcOrd="0" destOrd="5" presId="urn:microsoft.com/office/officeart/2005/8/layout/hList1"/>
    <dgm:cxn modelId="{1C3DAF40-2374-422D-995E-32F954D1C04A}" srcId="{19B56DF0-034A-426A-9EA1-2150F3CBA30E}" destId="{3934AA4E-3AE1-42B2-866A-679A325CF2F3}" srcOrd="2" destOrd="0" parTransId="{80AE3362-0730-4CD6-A488-B8E3423711B4}" sibTransId="{842C8631-00B3-4541-9390-5972FDBC11D2}"/>
    <dgm:cxn modelId="{F6D1932C-446D-4945-8EBD-A83AE7219F85}" type="presOf" srcId="{5FE3146F-6950-42B4-9E23-E3297FCB95FC}" destId="{EFE8D936-501B-4FEA-B7AD-C099FE879807}" srcOrd="0" destOrd="0" presId="urn:microsoft.com/office/officeart/2005/8/layout/hList1"/>
    <dgm:cxn modelId="{4396DDC8-33C9-4BAB-97EA-33B6AF2B4037}" type="presOf" srcId="{B79B82C0-A86B-4BD0-A133-9416F40241D3}" destId="{E43E1767-1881-48A0-A3D5-6B55EC3376DD}" srcOrd="0" destOrd="0" presId="urn:microsoft.com/office/officeart/2005/8/layout/hList1"/>
    <dgm:cxn modelId="{29EC06FA-D2D6-4B4B-9152-B88969204530}" srcId="{19B56DF0-034A-426A-9EA1-2150F3CBA30E}" destId="{609638E0-D7A0-4051-BF21-AE84907C337F}" srcOrd="6" destOrd="0" parTransId="{61ECDDE4-21BE-4096-8552-5482B3E2A9F9}" sibTransId="{805D2D40-40AB-4C55-9719-B4EFA870D352}"/>
    <dgm:cxn modelId="{11A063A4-BF98-46C7-A388-645EE52E6ED4}" type="presOf" srcId="{84996759-7ED4-4772-A0A0-79285D4F8A8A}" destId="{EFE8D936-501B-4FEA-B7AD-C099FE879807}" srcOrd="0" destOrd="3" presId="urn:microsoft.com/office/officeart/2005/8/layout/hList1"/>
    <dgm:cxn modelId="{A9FDF672-44DC-4A06-BE12-21795B021C23}" type="presParOf" srcId="{E43E1767-1881-48A0-A3D5-6B55EC3376DD}" destId="{9EDA15A0-BFEC-4B77-88FA-7A3F1300A796}" srcOrd="0" destOrd="0" presId="urn:microsoft.com/office/officeart/2005/8/layout/hList1"/>
    <dgm:cxn modelId="{BA93C403-B4F0-4C3C-8DD9-51B132ED3275}" type="presParOf" srcId="{9EDA15A0-BFEC-4B77-88FA-7A3F1300A796}" destId="{7470427F-9F27-4E5B-8233-8204369D9C0D}" srcOrd="0" destOrd="0" presId="urn:microsoft.com/office/officeart/2005/8/layout/hList1"/>
    <dgm:cxn modelId="{BC0F1EA7-4596-4715-B590-72F348591380}" type="presParOf" srcId="{9EDA15A0-BFEC-4B77-88FA-7A3F1300A796}" destId="{EFE8D936-501B-4FEA-B7AD-C099FE87980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9B82C0-A86B-4BD0-A133-9416F40241D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A3042806-3D17-4D2B-97FA-5567AFB2A3C6}">
      <dgm:prSet phldrT="[Szöveg]" custT="1"/>
      <dgm:spPr/>
      <dgm:t>
        <a:bodyPr/>
        <a:lstStyle/>
        <a:p>
          <a:r>
            <a:rPr lang="hu-HU" sz="2200" b="1" dirty="0" smtClean="0"/>
            <a:t>Felvételi követelmény a bemeneti emelt szintű érettségi tárgyak közül teljesíthető a következő képzési területeken:</a:t>
          </a:r>
          <a:endParaRPr lang="hu-HU" sz="2200" b="1" dirty="0"/>
        </a:p>
      </dgm:t>
    </dgm:pt>
    <dgm:pt modelId="{1845B60B-A5C8-4869-A348-D1B594CB5A4A}" type="sibTrans" cxnId="{CD8A086A-A601-4947-9528-23E0C970239C}">
      <dgm:prSet/>
      <dgm:spPr/>
      <dgm:t>
        <a:bodyPr/>
        <a:lstStyle/>
        <a:p>
          <a:endParaRPr lang="hu-HU"/>
        </a:p>
      </dgm:t>
    </dgm:pt>
    <dgm:pt modelId="{1847D184-66B7-4432-A93F-201FCAC99FA2}" type="parTrans" cxnId="{CD8A086A-A601-4947-9528-23E0C970239C}">
      <dgm:prSet/>
      <dgm:spPr/>
      <dgm:t>
        <a:bodyPr/>
        <a:lstStyle/>
        <a:p>
          <a:endParaRPr lang="hu-HU"/>
        </a:p>
      </dgm:t>
    </dgm:pt>
    <dgm:pt modelId="{799B6A5E-0BA6-4416-91C6-629649293342}">
      <dgm:prSet custT="1"/>
      <dgm:spPr/>
      <dgm:t>
        <a:bodyPr/>
        <a:lstStyle/>
        <a:p>
          <a:r>
            <a:rPr lang="hu-HU" sz="2000" dirty="0" smtClean="0"/>
            <a:t>agrár (osztatlan képzés)</a:t>
          </a:r>
          <a:endParaRPr lang="hu-HU" sz="2000" dirty="0"/>
        </a:p>
      </dgm:t>
    </dgm:pt>
    <dgm:pt modelId="{E13A324C-C0F0-4FF7-9D2F-90E48E9384FD}" type="parTrans" cxnId="{6A46E39E-E768-4181-8923-2BAD431003A2}">
      <dgm:prSet/>
      <dgm:spPr/>
      <dgm:t>
        <a:bodyPr/>
        <a:lstStyle/>
        <a:p>
          <a:endParaRPr lang="hu-HU"/>
        </a:p>
      </dgm:t>
    </dgm:pt>
    <dgm:pt modelId="{BD6BF1DB-ECE9-43B2-825C-CA5CE352ED56}" type="sibTrans" cxnId="{6A46E39E-E768-4181-8923-2BAD431003A2}">
      <dgm:prSet/>
      <dgm:spPr/>
      <dgm:t>
        <a:bodyPr/>
        <a:lstStyle/>
        <a:p>
          <a:endParaRPr lang="hu-HU"/>
        </a:p>
      </dgm:t>
    </dgm:pt>
    <dgm:pt modelId="{A88741B9-8C60-4727-8FE3-BDF5E7AB8B31}">
      <dgm:prSet custT="1"/>
      <dgm:spPr/>
      <dgm:t>
        <a:bodyPr/>
        <a:lstStyle/>
        <a:p>
          <a:r>
            <a:rPr lang="hu-HU" sz="2000" dirty="0" smtClean="0"/>
            <a:t>műszaki,</a:t>
          </a:r>
          <a:endParaRPr lang="hu-HU" sz="2000" dirty="0"/>
        </a:p>
      </dgm:t>
    </dgm:pt>
    <dgm:pt modelId="{408130CC-8161-44FB-AB02-20DDC471BA48}" type="parTrans" cxnId="{3D16AA25-5535-419C-A7FB-029DB128B1B2}">
      <dgm:prSet/>
      <dgm:spPr/>
      <dgm:t>
        <a:bodyPr/>
        <a:lstStyle/>
        <a:p>
          <a:endParaRPr lang="hu-HU"/>
        </a:p>
      </dgm:t>
    </dgm:pt>
    <dgm:pt modelId="{AA37BCCA-1881-4791-A3E6-914B3F9A5E38}" type="sibTrans" cxnId="{3D16AA25-5535-419C-A7FB-029DB128B1B2}">
      <dgm:prSet/>
      <dgm:spPr/>
      <dgm:t>
        <a:bodyPr/>
        <a:lstStyle/>
        <a:p>
          <a:endParaRPr lang="hu-HU"/>
        </a:p>
      </dgm:t>
    </dgm:pt>
    <dgm:pt modelId="{2C997D6E-97C8-4E23-AA92-9B4446CCA204}">
      <dgm:prSet custT="1"/>
      <dgm:spPr/>
      <dgm:t>
        <a:bodyPr/>
        <a:lstStyle/>
        <a:p>
          <a:r>
            <a:rPr lang="hu-HU" sz="2000" dirty="0" smtClean="0"/>
            <a:t>orvos- és egészségtudomány (osztatlan képzés),</a:t>
          </a:r>
          <a:endParaRPr lang="hu-HU" sz="2000" dirty="0"/>
        </a:p>
      </dgm:t>
    </dgm:pt>
    <dgm:pt modelId="{56D70571-7B0C-4F1B-846D-1D9A7945CDEF}" type="parTrans" cxnId="{301E59C0-E013-4EE6-AE88-09D31D00EE2C}">
      <dgm:prSet/>
      <dgm:spPr/>
      <dgm:t>
        <a:bodyPr/>
        <a:lstStyle/>
        <a:p>
          <a:endParaRPr lang="hu-HU"/>
        </a:p>
      </dgm:t>
    </dgm:pt>
    <dgm:pt modelId="{6D8D586C-0F18-4DC5-A42F-D7F27DF09028}" type="sibTrans" cxnId="{301E59C0-E013-4EE6-AE88-09D31D00EE2C}">
      <dgm:prSet/>
      <dgm:spPr/>
      <dgm:t>
        <a:bodyPr/>
        <a:lstStyle/>
        <a:p>
          <a:endParaRPr lang="hu-HU"/>
        </a:p>
      </dgm:t>
    </dgm:pt>
    <dgm:pt modelId="{148CBD50-367E-410A-87E6-6B9E3961F434}">
      <dgm:prSet custT="1"/>
      <dgm:spPr/>
      <dgm:t>
        <a:bodyPr/>
        <a:lstStyle/>
        <a:p>
          <a:r>
            <a:rPr lang="hu-HU" sz="2000" dirty="0" smtClean="0"/>
            <a:t>társadalomtudomány,</a:t>
          </a:r>
          <a:endParaRPr lang="hu-HU" sz="2000" dirty="0"/>
        </a:p>
      </dgm:t>
    </dgm:pt>
    <dgm:pt modelId="{9ED7BCAF-8272-4BC2-B9F1-F4C66D35101F}" type="parTrans" cxnId="{4546D39D-3D6B-4250-8D64-94D606ADA4A4}">
      <dgm:prSet/>
      <dgm:spPr/>
      <dgm:t>
        <a:bodyPr/>
        <a:lstStyle/>
        <a:p>
          <a:endParaRPr lang="hu-HU"/>
        </a:p>
      </dgm:t>
    </dgm:pt>
    <dgm:pt modelId="{8DF1EE34-A1D5-4AF8-BF4E-0C565B4C6D6F}" type="sibTrans" cxnId="{4546D39D-3D6B-4250-8D64-94D606ADA4A4}">
      <dgm:prSet/>
      <dgm:spPr/>
      <dgm:t>
        <a:bodyPr/>
        <a:lstStyle/>
        <a:p>
          <a:endParaRPr lang="hu-HU"/>
        </a:p>
      </dgm:t>
    </dgm:pt>
    <dgm:pt modelId="{AE41C652-5E34-4EC7-8860-7CFD830949CC}">
      <dgm:prSet custT="1"/>
      <dgm:spPr/>
      <dgm:t>
        <a:bodyPr/>
        <a:lstStyle/>
        <a:p>
          <a:r>
            <a:rPr lang="hu-HU" sz="2000" dirty="0" smtClean="0"/>
            <a:t>bölcsészettudomány,</a:t>
          </a:r>
          <a:endParaRPr lang="hu-HU" sz="2000" dirty="0"/>
        </a:p>
      </dgm:t>
    </dgm:pt>
    <dgm:pt modelId="{B363394D-5C63-458E-B10F-180E570091E7}" type="parTrans" cxnId="{37F74BEC-7808-4250-9989-0C108CA2EC80}">
      <dgm:prSet/>
      <dgm:spPr/>
      <dgm:t>
        <a:bodyPr/>
        <a:lstStyle/>
        <a:p>
          <a:endParaRPr lang="hu-HU"/>
        </a:p>
      </dgm:t>
    </dgm:pt>
    <dgm:pt modelId="{E7B52986-2D6E-4C54-B06D-FDE44FB9E4BF}" type="sibTrans" cxnId="{37F74BEC-7808-4250-9989-0C108CA2EC80}">
      <dgm:prSet/>
      <dgm:spPr/>
      <dgm:t>
        <a:bodyPr/>
        <a:lstStyle/>
        <a:p>
          <a:endParaRPr lang="hu-HU"/>
        </a:p>
      </dgm:t>
    </dgm:pt>
    <dgm:pt modelId="{3F40C148-E276-4DBC-8890-84AF9445E39D}">
      <dgm:prSet custT="1"/>
      <dgm:spPr/>
      <dgm:t>
        <a:bodyPr/>
        <a:lstStyle/>
        <a:p>
          <a:r>
            <a:rPr lang="hu-HU" sz="2000" dirty="0" smtClean="0"/>
            <a:t>természettudomány.</a:t>
          </a:r>
          <a:endParaRPr lang="hu-HU" sz="2000" dirty="0"/>
        </a:p>
      </dgm:t>
    </dgm:pt>
    <dgm:pt modelId="{2EEDD443-98A6-4081-A03F-DAE962107F0D}" type="parTrans" cxnId="{14B6333D-D882-4B68-89CC-5608A36702EA}">
      <dgm:prSet/>
      <dgm:spPr/>
      <dgm:t>
        <a:bodyPr/>
        <a:lstStyle/>
        <a:p>
          <a:endParaRPr lang="hu-HU"/>
        </a:p>
      </dgm:t>
    </dgm:pt>
    <dgm:pt modelId="{042D4A2D-065F-44A7-9280-0AA728C4AEF8}" type="sibTrans" cxnId="{14B6333D-D882-4B68-89CC-5608A36702EA}">
      <dgm:prSet/>
      <dgm:spPr/>
      <dgm:t>
        <a:bodyPr/>
        <a:lstStyle/>
        <a:p>
          <a:endParaRPr lang="hu-HU"/>
        </a:p>
      </dgm:t>
    </dgm:pt>
    <dgm:pt modelId="{BCA3847E-F34E-4546-A65A-4C5FDBC58784}">
      <dgm:prSet custT="1"/>
      <dgm:spPr/>
      <dgm:t>
        <a:bodyPr/>
        <a:lstStyle/>
        <a:p>
          <a:r>
            <a:rPr lang="hu-HU" sz="2000" dirty="0" smtClean="0"/>
            <a:t>államtudományi,</a:t>
          </a:r>
          <a:endParaRPr lang="hu-HU" sz="2000" dirty="0"/>
        </a:p>
      </dgm:t>
    </dgm:pt>
    <dgm:pt modelId="{FD31CDBA-1B35-45A6-812D-B4F641BBB3F5}" type="parTrans" cxnId="{9F94DA01-8318-4E3E-BE94-9216F1DDA3F3}">
      <dgm:prSet/>
      <dgm:spPr/>
      <dgm:t>
        <a:bodyPr/>
        <a:lstStyle/>
        <a:p>
          <a:endParaRPr lang="hu-HU"/>
        </a:p>
      </dgm:t>
    </dgm:pt>
    <dgm:pt modelId="{44BB8AA0-A557-4B04-82D3-790C076D366C}" type="sibTrans" cxnId="{9F94DA01-8318-4E3E-BE94-9216F1DDA3F3}">
      <dgm:prSet/>
      <dgm:spPr/>
      <dgm:t>
        <a:bodyPr/>
        <a:lstStyle/>
        <a:p>
          <a:endParaRPr lang="hu-HU"/>
        </a:p>
      </dgm:t>
    </dgm:pt>
    <dgm:pt modelId="{4BDA2BB7-9854-42EF-A3C1-4D643CB75CFA}">
      <dgm:prSet custT="1"/>
      <dgm:spPr/>
      <dgm:t>
        <a:bodyPr/>
        <a:lstStyle/>
        <a:p>
          <a:r>
            <a:rPr lang="hu-HU" sz="2000" dirty="0" smtClean="0"/>
            <a:t>jogi (osztatlan képzés)</a:t>
          </a:r>
          <a:endParaRPr lang="hu-HU" sz="2000" dirty="0"/>
        </a:p>
      </dgm:t>
    </dgm:pt>
    <dgm:pt modelId="{CD8CE2E9-DD53-4A23-8EA9-B393D64784DC}" type="parTrans" cxnId="{866D0A89-A996-4DAB-8376-2B94FFFD1987}">
      <dgm:prSet/>
      <dgm:spPr/>
      <dgm:t>
        <a:bodyPr/>
        <a:lstStyle/>
        <a:p>
          <a:endParaRPr lang="hu-HU"/>
        </a:p>
      </dgm:t>
    </dgm:pt>
    <dgm:pt modelId="{DC0013C8-CA02-4D10-A1C4-8F2415A23768}" type="sibTrans" cxnId="{866D0A89-A996-4DAB-8376-2B94FFFD1987}">
      <dgm:prSet/>
      <dgm:spPr/>
      <dgm:t>
        <a:bodyPr/>
        <a:lstStyle/>
        <a:p>
          <a:endParaRPr lang="hu-HU"/>
        </a:p>
      </dgm:t>
    </dgm:pt>
    <dgm:pt modelId="{AD41B185-A3E5-438A-87FF-F6677937050F}">
      <dgm:prSet custT="1"/>
      <dgm:spPr/>
      <dgm:t>
        <a:bodyPr/>
        <a:lstStyle/>
        <a:p>
          <a:r>
            <a:rPr lang="hu-HU" sz="2000" dirty="0" smtClean="0"/>
            <a:t>gazdaságtudományok (osztatlan képzés és alkalmazott közgazdaságtan alapszak)</a:t>
          </a:r>
          <a:endParaRPr lang="hu-HU" sz="2000" dirty="0"/>
        </a:p>
      </dgm:t>
    </dgm:pt>
    <dgm:pt modelId="{0AC18CC0-8188-4E0D-BC3F-5DEB20F2F44F}" type="parTrans" cxnId="{DA35C611-3F5E-421A-BA5E-68E4DC7BD6E8}">
      <dgm:prSet/>
      <dgm:spPr/>
      <dgm:t>
        <a:bodyPr/>
        <a:lstStyle/>
        <a:p>
          <a:endParaRPr lang="hu-HU"/>
        </a:p>
      </dgm:t>
    </dgm:pt>
    <dgm:pt modelId="{0CD4A3A8-6278-41C0-BB86-6D65E1FF639B}" type="sibTrans" cxnId="{DA35C611-3F5E-421A-BA5E-68E4DC7BD6E8}">
      <dgm:prSet/>
      <dgm:spPr/>
      <dgm:t>
        <a:bodyPr/>
        <a:lstStyle/>
        <a:p>
          <a:endParaRPr lang="hu-HU"/>
        </a:p>
      </dgm:t>
    </dgm:pt>
    <dgm:pt modelId="{E43E1767-1881-48A0-A3D5-6B55EC3376DD}" type="pres">
      <dgm:prSet presAssocID="{B79B82C0-A86B-4BD0-A133-9416F40241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378DF7F-B168-42B7-BF2C-3F906183013E}" type="pres">
      <dgm:prSet presAssocID="{A3042806-3D17-4D2B-97FA-5567AFB2A3C6}" presName="composite" presStyleCnt="0"/>
      <dgm:spPr/>
    </dgm:pt>
    <dgm:pt modelId="{1C5DB0F2-7B9E-4FAD-A4D4-C8FA29BEBE1F}" type="pres">
      <dgm:prSet presAssocID="{A3042806-3D17-4D2B-97FA-5567AFB2A3C6}" presName="parTx" presStyleLbl="alignNode1" presStyleIdx="0" presStyleCnt="1" custScaleY="100000" custLinFactNeighborX="0" custLinFactNeighborY="-117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2999C3C-B10A-4503-A1B3-A8900B3801E0}" type="pres">
      <dgm:prSet presAssocID="{A3042806-3D17-4D2B-97FA-5567AFB2A3C6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A9CDE078-40E2-46BB-9ACB-645ADC104257}" type="presOf" srcId="{BCA3847E-F34E-4546-A65A-4C5FDBC58784}" destId="{42999C3C-B10A-4503-A1B3-A8900B3801E0}" srcOrd="0" destOrd="1" presId="urn:microsoft.com/office/officeart/2005/8/layout/hList1"/>
    <dgm:cxn modelId="{4346060B-1F3A-4142-923D-06D0F69EA954}" type="presOf" srcId="{148CBD50-367E-410A-87E6-6B9E3961F434}" destId="{42999C3C-B10A-4503-A1B3-A8900B3801E0}" srcOrd="0" destOrd="7" presId="urn:microsoft.com/office/officeart/2005/8/layout/hList1"/>
    <dgm:cxn modelId="{7F24DC99-A431-484A-8817-7ACB90F9FD0E}" type="presOf" srcId="{3F40C148-E276-4DBC-8890-84AF9445E39D}" destId="{42999C3C-B10A-4503-A1B3-A8900B3801E0}" srcOrd="0" destOrd="8" presId="urn:microsoft.com/office/officeart/2005/8/layout/hList1"/>
    <dgm:cxn modelId="{9F94DA01-8318-4E3E-BE94-9216F1DDA3F3}" srcId="{A3042806-3D17-4D2B-97FA-5567AFB2A3C6}" destId="{BCA3847E-F34E-4546-A65A-4C5FDBC58784}" srcOrd="1" destOrd="0" parTransId="{FD31CDBA-1B35-45A6-812D-B4F641BBB3F5}" sibTransId="{44BB8AA0-A557-4B04-82D3-790C076D366C}"/>
    <dgm:cxn modelId="{2B1857AA-A5EE-4A18-B9AF-B2B25AA4C365}" type="presOf" srcId="{799B6A5E-0BA6-4416-91C6-629649293342}" destId="{42999C3C-B10A-4503-A1B3-A8900B3801E0}" srcOrd="0" destOrd="0" presId="urn:microsoft.com/office/officeart/2005/8/layout/hList1"/>
    <dgm:cxn modelId="{4862FFB8-2EF3-4E9C-AA76-8E9641DB697C}" type="presOf" srcId="{4BDA2BB7-9854-42EF-A3C1-4D643CB75CFA}" destId="{42999C3C-B10A-4503-A1B3-A8900B3801E0}" srcOrd="0" destOrd="4" presId="urn:microsoft.com/office/officeart/2005/8/layout/hList1"/>
    <dgm:cxn modelId="{301E59C0-E013-4EE6-AE88-09D31D00EE2C}" srcId="{A3042806-3D17-4D2B-97FA-5567AFB2A3C6}" destId="{2C997D6E-97C8-4E23-AA92-9B4446CCA204}" srcOrd="6" destOrd="0" parTransId="{56D70571-7B0C-4F1B-846D-1D9A7945CDEF}" sibTransId="{6D8D586C-0F18-4DC5-A42F-D7F27DF09028}"/>
    <dgm:cxn modelId="{14B6333D-D882-4B68-89CC-5608A36702EA}" srcId="{A3042806-3D17-4D2B-97FA-5567AFB2A3C6}" destId="{3F40C148-E276-4DBC-8890-84AF9445E39D}" srcOrd="8" destOrd="0" parTransId="{2EEDD443-98A6-4081-A03F-DAE962107F0D}" sibTransId="{042D4A2D-065F-44A7-9280-0AA728C4AEF8}"/>
    <dgm:cxn modelId="{30D51BCE-7BCB-450B-BA51-1A78355AFB09}" type="presOf" srcId="{AE41C652-5E34-4EC7-8860-7CFD830949CC}" destId="{42999C3C-B10A-4503-A1B3-A8900B3801E0}" srcOrd="0" destOrd="2" presId="urn:microsoft.com/office/officeart/2005/8/layout/hList1"/>
    <dgm:cxn modelId="{4546D39D-3D6B-4250-8D64-94D606ADA4A4}" srcId="{A3042806-3D17-4D2B-97FA-5567AFB2A3C6}" destId="{148CBD50-367E-410A-87E6-6B9E3961F434}" srcOrd="7" destOrd="0" parTransId="{9ED7BCAF-8272-4BC2-B9F1-F4C66D35101F}" sibTransId="{8DF1EE34-A1D5-4AF8-BF4E-0C565B4C6D6F}"/>
    <dgm:cxn modelId="{E0987541-C429-43AB-A07E-C702953A4B12}" type="presOf" srcId="{A88741B9-8C60-4727-8FE3-BDF5E7AB8B31}" destId="{42999C3C-B10A-4503-A1B3-A8900B3801E0}" srcOrd="0" destOrd="5" presId="urn:microsoft.com/office/officeart/2005/8/layout/hList1"/>
    <dgm:cxn modelId="{DAB641DF-C667-4B34-9CC3-FDBB4DD80CA0}" type="presOf" srcId="{AD41B185-A3E5-438A-87FF-F6677937050F}" destId="{42999C3C-B10A-4503-A1B3-A8900B3801E0}" srcOrd="0" destOrd="3" presId="urn:microsoft.com/office/officeart/2005/8/layout/hList1"/>
    <dgm:cxn modelId="{DA35C611-3F5E-421A-BA5E-68E4DC7BD6E8}" srcId="{A3042806-3D17-4D2B-97FA-5567AFB2A3C6}" destId="{AD41B185-A3E5-438A-87FF-F6677937050F}" srcOrd="3" destOrd="0" parTransId="{0AC18CC0-8188-4E0D-BC3F-5DEB20F2F44F}" sibTransId="{0CD4A3A8-6278-41C0-BB86-6D65E1FF639B}"/>
    <dgm:cxn modelId="{EB23BC4F-8571-4891-BD3F-41E04ADBAEB6}" type="presOf" srcId="{2C997D6E-97C8-4E23-AA92-9B4446CCA204}" destId="{42999C3C-B10A-4503-A1B3-A8900B3801E0}" srcOrd="0" destOrd="6" presId="urn:microsoft.com/office/officeart/2005/8/layout/hList1"/>
    <dgm:cxn modelId="{3D16AA25-5535-419C-A7FB-029DB128B1B2}" srcId="{A3042806-3D17-4D2B-97FA-5567AFB2A3C6}" destId="{A88741B9-8C60-4727-8FE3-BDF5E7AB8B31}" srcOrd="5" destOrd="0" parTransId="{408130CC-8161-44FB-AB02-20DDC471BA48}" sibTransId="{AA37BCCA-1881-4791-A3E6-914B3F9A5E38}"/>
    <dgm:cxn modelId="{37F74BEC-7808-4250-9989-0C108CA2EC80}" srcId="{A3042806-3D17-4D2B-97FA-5567AFB2A3C6}" destId="{AE41C652-5E34-4EC7-8860-7CFD830949CC}" srcOrd="2" destOrd="0" parTransId="{B363394D-5C63-458E-B10F-180E570091E7}" sibTransId="{E7B52986-2D6E-4C54-B06D-FDE44FB9E4BF}"/>
    <dgm:cxn modelId="{CD8A086A-A601-4947-9528-23E0C970239C}" srcId="{B79B82C0-A86B-4BD0-A133-9416F40241D3}" destId="{A3042806-3D17-4D2B-97FA-5567AFB2A3C6}" srcOrd="0" destOrd="0" parTransId="{1847D184-66B7-4432-A93F-201FCAC99FA2}" sibTransId="{1845B60B-A5C8-4869-A348-D1B594CB5A4A}"/>
    <dgm:cxn modelId="{4396DDC8-33C9-4BAB-97EA-33B6AF2B4037}" type="presOf" srcId="{B79B82C0-A86B-4BD0-A133-9416F40241D3}" destId="{E43E1767-1881-48A0-A3D5-6B55EC3376DD}" srcOrd="0" destOrd="0" presId="urn:microsoft.com/office/officeart/2005/8/layout/hList1"/>
    <dgm:cxn modelId="{6A46E39E-E768-4181-8923-2BAD431003A2}" srcId="{A3042806-3D17-4D2B-97FA-5567AFB2A3C6}" destId="{799B6A5E-0BA6-4416-91C6-629649293342}" srcOrd="0" destOrd="0" parTransId="{E13A324C-C0F0-4FF7-9D2F-90E48E9384FD}" sibTransId="{BD6BF1DB-ECE9-43B2-825C-CA5CE352ED56}"/>
    <dgm:cxn modelId="{866D0A89-A996-4DAB-8376-2B94FFFD1987}" srcId="{A3042806-3D17-4D2B-97FA-5567AFB2A3C6}" destId="{4BDA2BB7-9854-42EF-A3C1-4D643CB75CFA}" srcOrd="4" destOrd="0" parTransId="{CD8CE2E9-DD53-4A23-8EA9-B393D64784DC}" sibTransId="{DC0013C8-CA02-4D10-A1C4-8F2415A23768}"/>
    <dgm:cxn modelId="{4B02B990-F685-472F-BFA7-3CCA5FA2C822}" type="presOf" srcId="{A3042806-3D17-4D2B-97FA-5567AFB2A3C6}" destId="{1C5DB0F2-7B9E-4FAD-A4D4-C8FA29BEBE1F}" srcOrd="0" destOrd="0" presId="urn:microsoft.com/office/officeart/2005/8/layout/hList1"/>
    <dgm:cxn modelId="{0F6BD29F-0A8D-4897-BE73-AFFF7AF3092F}" type="presParOf" srcId="{E43E1767-1881-48A0-A3D5-6B55EC3376DD}" destId="{A378DF7F-B168-42B7-BF2C-3F906183013E}" srcOrd="0" destOrd="0" presId="urn:microsoft.com/office/officeart/2005/8/layout/hList1"/>
    <dgm:cxn modelId="{AB454482-09CE-4901-8AE9-345AA4FC577F}" type="presParOf" srcId="{A378DF7F-B168-42B7-BF2C-3F906183013E}" destId="{1C5DB0F2-7B9E-4FAD-A4D4-C8FA29BEBE1F}" srcOrd="0" destOrd="0" presId="urn:microsoft.com/office/officeart/2005/8/layout/hList1"/>
    <dgm:cxn modelId="{7CB8D81D-19EA-4388-AA58-E26154475AD0}" type="presParOf" srcId="{A378DF7F-B168-42B7-BF2C-3F906183013E}" destId="{42999C3C-B10A-4503-A1B3-A8900B3801E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550E9A-C974-47B5-9CA4-C1D7C68FE81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772141A1-D130-4CD9-9699-797B58704B2F}">
      <dgm:prSet phldrT="[Szöveg]"/>
      <dgm:spPr>
        <a:solidFill>
          <a:schemeClr val="accent2"/>
        </a:solidFill>
      </dgm:spPr>
      <dgm:t>
        <a:bodyPr/>
        <a:lstStyle/>
        <a:p>
          <a:r>
            <a:rPr lang="hu-HU" smtClean="0"/>
            <a:t>02.15.</a:t>
          </a:r>
          <a:endParaRPr lang="hu-HU" dirty="0"/>
        </a:p>
      </dgm:t>
    </dgm:pt>
    <dgm:pt modelId="{7AFC1A7E-2EC9-4671-9840-678724D5D47D}" type="parTrans" cxnId="{D53B5552-EEBC-4CDA-B0CB-C74A82C0D728}">
      <dgm:prSet/>
      <dgm:spPr/>
      <dgm:t>
        <a:bodyPr/>
        <a:lstStyle/>
        <a:p>
          <a:endParaRPr lang="hu-HU"/>
        </a:p>
      </dgm:t>
    </dgm:pt>
    <dgm:pt modelId="{37D11483-51BD-46B8-8BA2-AF4E77F7428D}" type="sibTrans" cxnId="{D53B5552-EEBC-4CDA-B0CB-C74A82C0D728}">
      <dgm:prSet/>
      <dgm:spPr/>
      <dgm:t>
        <a:bodyPr/>
        <a:lstStyle/>
        <a:p>
          <a:endParaRPr lang="hu-HU"/>
        </a:p>
      </dgm:t>
    </dgm:pt>
    <dgm:pt modelId="{BBB419E8-1BC7-43F0-8982-39B5DE69B4EC}">
      <dgm:prSet phldrT="[Szöveg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hu-HU" dirty="0" smtClean="0"/>
            <a:t>02.20.</a:t>
          </a:r>
          <a:endParaRPr lang="hu-HU" dirty="0"/>
        </a:p>
      </dgm:t>
    </dgm:pt>
    <dgm:pt modelId="{BA2AA34B-1BB1-4364-8C56-8AE6C3C3B01C}" type="parTrans" cxnId="{09951A9E-9566-4CBA-8EA4-D5281CD53E79}">
      <dgm:prSet/>
      <dgm:spPr/>
      <dgm:t>
        <a:bodyPr/>
        <a:lstStyle/>
        <a:p>
          <a:endParaRPr lang="hu-HU"/>
        </a:p>
      </dgm:t>
    </dgm:pt>
    <dgm:pt modelId="{146AEB73-8AE0-4C62-8A7C-9BF26B3992E9}" type="sibTrans" cxnId="{09951A9E-9566-4CBA-8EA4-D5281CD53E79}">
      <dgm:prSet/>
      <dgm:spPr/>
      <dgm:t>
        <a:bodyPr/>
        <a:lstStyle/>
        <a:p>
          <a:endParaRPr lang="hu-HU"/>
        </a:p>
      </dgm:t>
    </dgm:pt>
    <dgm:pt modelId="{AC002C58-7FA5-44DB-8657-D41192911A71}">
      <dgm:prSet phldrT="[Szöveg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hu-HU" dirty="0" smtClean="0"/>
            <a:t>HITELESÍTÉS</a:t>
          </a:r>
          <a:endParaRPr lang="hu-HU" dirty="0"/>
        </a:p>
      </dgm:t>
    </dgm:pt>
    <dgm:pt modelId="{1B161F97-9267-45ED-86BE-22E2F3639B4E}" type="parTrans" cxnId="{C86F5D89-0E44-4F18-BEDC-4AC8062CCCFE}">
      <dgm:prSet/>
      <dgm:spPr/>
      <dgm:t>
        <a:bodyPr/>
        <a:lstStyle/>
        <a:p>
          <a:endParaRPr lang="hu-HU"/>
        </a:p>
      </dgm:t>
    </dgm:pt>
    <dgm:pt modelId="{B2FCCE6A-4AB6-4CDD-A18C-9448A1F7EF45}" type="sibTrans" cxnId="{C86F5D89-0E44-4F18-BEDC-4AC8062CCCFE}">
      <dgm:prSet/>
      <dgm:spPr/>
      <dgm:t>
        <a:bodyPr/>
        <a:lstStyle/>
        <a:p>
          <a:endParaRPr lang="hu-HU"/>
        </a:p>
      </dgm:t>
    </dgm:pt>
    <dgm:pt modelId="{7C11A250-F68D-4506-83F3-10827E3A64E6}">
      <dgm:prSet phldrT="[Szöveg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hu-HU" dirty="0" smtClean="0"/>
            <a:t>JELENTKEZÉS</a:t>
          </a:r>
          <a:endParaRPr lang="hu-HU" dirty="0"/>
        </a:p>
      </dgm:t>
    </dgm:pt>
    <dgm:pt modelId="{CC59A9B3-8A1E-4D9E-83CC-3DF13CBC0A35}" type="sibTrans" cxnId="{E9C2344C-10F6-4F79-907D-2496D234A162}">
      <dgm:prSet/>
      <dgm:spPr/>
      <dgm:t>
        <a:bodyPr/>
        <a:lstStyle/>
        <a:p>
          <a:endParaRPr lang="hu-HU"/>
        </a:p>
      </dgm:t>
    </dgm:pt>
    <dgm:pt modelId="{619AD23E-6343-4502-BEB8-5C80E18FBDC6}" type="parTrans" cxnId="{E9C2344C-10F6-4F79-907D-2496D234A162}">
      <dgm:prSet/>
      <dgm:spPr/>
      <dgm:t>
        <a:bodyPr/>
        <a:lstStyle/>
        <a:p>
          <a:endParaRPr lang="hu-HU"/>
        </a:p>
      </dgm:t>
    </dgm:pt>
    <dgm:pt modelId="{24BB7701-1AEF-4ECD-A492-1B7F014D2538}" type="pres">
      <dgm:prSet presAssocID="{67550E9A-C974-47B5-9CA4-C1D7C68FE8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C6A59486-8AFE-404F-A6E9-1CB2110CD5DC}" type="pres">
      <dgm:prSet presAssocID="{772141A1-D130-4CD9-9699-797B58704B2F}" presName="linNode" presStyleCnt="0"/>
      <dgm:spPr/>
    </dgm:pt>
    <dgm:pt modelId="{06FF8628-F633-486F-B4E2-4E5EF35B0D90}" type="pres">
      <dgm:prSet presAssocID="{772141A1-D130-4CD9-9699-797B58704B2F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3C60C21-936B-4905-9F0D-2BECD8EDA008}" type="pres">
      <dgm:prSet presAssocID="{772141A1-D130-4CD9-9699-797B58704B2F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2A1AD7C-957C-4980-9307-E157E5C39F8E}" type="pres">
      <dgm:prSet presAssocID="{37D11483-51BD-46B8-8BA2-AF4E77F7428D}" presName="sp" presStyleCnt="0"/>
      <dgm:spPr/>
    </dgm:pt>
    <dgm:pt modelId="{B169DD6F-0284-427F-9DF5-4B42B2188884}" type="pres">
      <dgm:prSet presAssocID="{BBB419E8-1BC7-43F0-8982-39B5DE69B4EC}" presName="linNode" presStyleCnt="0"/>
      <dgm:spPr/>
    </dgm:pt>
    <dgm:pt modelId="{922CEA24-F623-46E2-A7C6-0C8BC746A72A}" type="pres">
      <dgm:prSet presAssocID="{BBB419E8-1BC7-43F0-8982-39B5DE69B4EC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895A817-AADC-4B88-ABA2-8D1E0015DE71}" type="pres">
      <dgm:prSet presAssocID="{BBB419E8-1BC7-43F0-8982-39B5DE69B4EC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E9C2344C-10F6-4F79-907D-2496D234A162}" srcId="{772141A1-D130-4CD9-9699-797B58704B2F}" destId="{7C11A250-F68D-4506-83F3-10827E3A64E6}" srcOrd="0" destOrd="0" parTransId="{619AD23E-6343-4502-BEB8-5C80E18FBDC6}" sibTransId="{CC59A9B3-8A1E-4D9E-83CC-3DF13CBC0A35}"/>
    <dgm:cxn modelId="{1A603779-A47A-475B-9646-510AAD1DA4AA}" type="presOf" srcId="{BBB419E8-1BC7-43F0-8982-39B5DE69B4EC}" destId="{922CEA24-F623-46E2-A7C6-0C8BC746A72A}" srcOrd="0" destOrd="0" presId="urn:microsoft.com/office/officeart/2005/8/layout/vList5"/>
    <dgm:cxn modelId="{CE594EB7-EC9A-4662-8AE0-7CCAA03A3A56}" type="presOf" srcId="{772141A1-D130-4CD9-9699-797B58704B2F}" destId="{06FF8628-F633-486F-B4E2-4E5EF35B0D90}" srcOrd="0" destOrd="0" presId="urn:microsoft.com/office/officeart/2005/8/layout/vList5"/>
    <dgm:cxn modelId="{09951A9E-9566-4CBA-8EA4-D5281CD53E79}" srcId="{67550E9A-C974-47B5-9CA4-C1D7C68FE81C}" destId="{BBB419E8-1BC7-43F0-8982-39B5DE69B4EC}" srcOrd="1" destOrd="0" parTransId="{BA2AA34B-1BB1-4364-8C56-8AE6C3C3B01C}" sibTransId="{146AEB73-8AE0-4C62-8A7C-9BF26B3992E9}"/>
    <dgm:cxn modelId="{736379C1-B53C-49B5-9D07-B5B5DE6FE1A1}" type="presOf" srcId="{7C11A250-F68D-4506-83F3-10827E3A64E6}" destId="{A3C60C21-936B-4905-9F0D-2BECD8EDA008}" srcOrd="0" destOrd="0" presId="urn:microsoft.com/office/officeart/2005/8/layout/vList5"/>
    <dgm:cxn modelId="{09C7104A-B0C9-4CC6-BBDC-F358285FD0E0}" type="presOf" srcId="{67550E9A-C974-47B5-9CA4-C1D7C68FE81C}" destId="{24BB7701-1AEF-4ECD-A492-1B7F014D2538}" srcOrd="0" destOrd="0" presId="urn:microsoft.com/office/officeart/2005/8/layout/vList5"/>
    <dgm:cxn modelId="{D53B5552-EEBC-4CDA-B0CB-C74A82C0D728}" srcId="{67550E9A-C974-47B5-9CA4-C1D7C68FE81C}" destId="{772141A1-D130-4CD9-9699-797B58704B2F}" srcOrd="0" destOrd="0" parTransId="{7AFC1A7E-2EC9-4671-9840-678724D5D47D}" sibTransId="{37D11483-51BD-46B8-8BA2-AF4E77F7428D}"/>
    <dgm:cxn modelId="{513DF851-3FCD-4F92-82BC-C9FCA037F7F4}" type="presOf" srcId="{AC002C58-7FA5-44DB-8657-D41192911A71}" destId="{5895A817-AADC-4B88-ABA2-8D1E0015DE71}" srcOrd="0" destOrd="0" presId="urn:microsoft.com/office/officeart/2005/8/layout/vList5"/>
    <dgm:cxn modelId="{C86F5D89-0E44-4F18-BEDC-4AC8062CCCFE}" srcId="{BBB419E8-1BC7-43F0-8982-39B5DE69B4EC}" destId="{AC002C58-7FA5-44DB-8657-D41192911A71}" srcOrd="0" destOrd="0" parTransId="{1B161F97-9267-45ED-86BE-22E2F3639B4E}" sibTransId="{B2FCCE6A-4AB6-4CDD-A18C-9448A1F7EF45}"/>
    <dgm:cxn modelId="{32C567A2-EA62-47A6-BFD1-01A9BD017D5D}" type="presParOf" srcId="{24BB7701-1AEF-4ECD-A492-1B7F014D2538}" destId="{C6A59486-8AFE-404F-A6E9-1CB2110CD5DC}" srcOrd="0" destOrd="0" presId="urn:microsoft.com/office/officeart/2005/8/layout/vList5"/>
    <dgm:cxn modelId="{B3FD3EB6-8973-4473-A084-A8A74FB8D0B4}" type="presParOf" srcId="{C6A59486-8AFE-404F-A6E9-1CB2110CD5DC}" destId="{06FF8628-F633-486F-B4E2-4E5EF35B0D90}" srcOrd="0" destOrd="0" presId="urn:microsoft.com/office/officeart/2005/8/layout/vList5"/>
    <dgm:cxn modelId="{660AA25E-ABA5-44ED-B8B1-283AEA007448}" type="presParOf" srcId="{C6A59486-8AFE-404F-A6E9-1CB2110CD5DC}" destId="{A3C60C21-936B-4905-9F0D-2BECD8EDA008}" srcOrd="1" destOrd="0" presId="urn:microsoft.com/office/officeart/2005/8/layout/vList5"/>
    <dgm:cxn modelId="{69AFF802-7879-4558-A92A-832F42FAAC30}" type="presParOf" srcId="{24BB7701-1AEF-4ECD-A492-1B7F014D2538}" destId="{B2A1AD7C-957C-4980-9307-E157E5C39F8E}" srcOrd="1" destOrd="0" presId="urn:microsoft.com/office/officeart/2005/8/layout/vList5"/>
    <dgm:cxn modelId="{72123124-9B01-4F23-8661-365C78CF473E}" type="presParOf" srcId="{24BB7701-1AEF-4ECD-A492-1B7F014D2538}" destId="{B169DD6F-0284-427F-9DF5-4B42B2188884}" srcOrd="2" destOrd="0" presId="urn:microsoft.com/office/officeart/2005/8/layout/vList5"/>
    <dgm:cxn modelId="{FC40877B-9162-4678-B816-0ED9E59E7C27}" type="presParOf" srcId="{B169DD6F-0284-427F-9DF5-4B42B2188884}" destId="{922CEA24-F623-46E2-A7C6-0C8BC746A72A}" srcOrd="0" destOrd="0" presId="urn:microsoft.com/office/officeart/2005/8/layout/vList5"/>
    <dgm:cxn modelId="{4C4FD151-5681-4D7F-97D8-C876F4C61EC0}" type="presParOf" srcId="{B169DD6F-0284-427F-9DF5-4B42B2188884}" destId="{5895A817-AADC-4B88-ABA2-8D1E0015DE7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5E3CE4-782A-4112-AC8B-8C97839BEC16}">
      <dsp:nvSpPr>
        <dsp:cNvPr id="0" name=""/>
        <dsp:cNvSpPr/>
      </dsp:nvSpPr>
      <dsp:spPr>
        <a:xfrm>
          <a:off x="187874" y="815420"/>
          <a:ext cx="2614825" cy="5778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smtClean="0"/>
            <a:t>középiskolai osztályzatok</a:t>
          </a:r>
          <a:endParaRPr lang="hu-HU" sz="1900" kern="1200" dirty="0"/>
        </a:p>
      </dsp:txBody>
      <dsp:txXfrm>
        <a:off x="204799" y="832345"/>
        <a:ext cx="2580975" cy="544026"/>
      </dsp:txXfrm>
    </dsp:sp>
    <dsp:sp modelId="{7B166473-0652-40B9-8371-243974E53ABC}">
      <dsp:nvSpPr>
        <dsp:cNvPr id="0" name=""/>
        <dsp:cNvSpPr/>
      </dsp:nvSpPr>
      <dsp:spPr>
        <a:xfrm>
          <a:off x="449357" y="1393296"/>
          <a:ext cx="93558" cy="1108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8849"/>
              </a:lnTo>
              <a:lnTo>
                <a:pt x="93558" y="11088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CE9F0B-82DA-422B-BD3A-AF10500FB727}">
      <dsp:nvSpPr>
        <dsp:cNvPr id="0" name=""/>
        <dsp:cNvSpPr/>
      </dsp:nvSpPr>
      <dsp:spPr>
        <a:xfrm>
          <a:off x="542915" y="1524390"/>
          <a:ext cx="3017843" cy="19555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hu-HU" altLang="hu-HU" sz="1800" kern="1200" dirty="0" smtClean="0">
              <a:solidFill>
                <a:srgbClr val="000000"/>
              </a:solidFill>
              <a:cs typeface="Arial" panose="020B0604020202020204" pitchFamily="34" charset="0"/>
            </a:rPr>
            <a:t>Magyar nyelv és irodalom (átlag), történelem, matematika, idegen nyelv, választott </a:t>
          </a:r>
          <a:r>
            <a:rPr lang="hu-HU" altLang="hu-HU" sz="1800" kern="1200" dirty="0" err="1" smtClean="0">
              <a:solidFill>
                <a:srgbClr val="000000"/>
              </a:solidFill>
              <a:cs typeface="Arial" panose="020B0604020202020204" pitchFamily="34" charset="0"/>
            </a:rPr>
            <a:t>term</a:t>
          </a:r>
          <a:r>
            <a:rPr lang="hu-HU" altLang="hu-HU" sz="1800" kern="1200" dirty="0" smtClean="0">
              <a:solidFill>
                <a:srgbClr val="000000"/>
              </a:solidFill>
              <a:cs typeface="Arial" panose="020B0604020202020204" pitchFamily="34" charset="0"/>
            </a:rPr>
            <a:t>. tud. tárgy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hu-HU" altLang="hu-HU" sz="1800" kern="1200" dirty="0" smtClean="0">
              <a:solidFill>
                <a:srgbClr val="000000"/>
              </a:solidFill>
              <a:cs typeface="Arial" panose="020B0604020202020204" pitchFamily="34" charset="0"/>
            </a:rPr>
            <a:t>utolsó két (tanult) év végi jegyei összegének kétszerese</a:t>
          </a:r>
          <a:endParaRPr lang="hu-HU" sz="1800" kern="1200" dirty="0"/>
        </a:p>
      </dsp:txBody>
      <dsp:txXfrm>
        <a:off x="600190" y="1581665"/>
        <a:ext cx="2903293" cy="1840960"/>
      </dsp:txXfrm>
    </dsp:sp>
    <dsp:sp modelId="{179EA46D-945D-4113-B093-55B318C71F5B}">
      <dsp:nvSpPr>
        <dsp:cNvPr id="0" name=""/>
        <dsp:cNvSpPr/>
      </dsp:nvSpPr>
      <dsp:spPr>
        <a:xfrm>
          <a:off x="449357" y="1393296"/>
          <a:ext cx="258543" cy="2329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9103"/>
              </a:lnTo>
              <a:lnTo>
                <a:pt x="258543" y="23291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FF697-DCF3-4456-BF18-A0FF1E415D60}">
      <dsp:nvSpPr>
        <dsp:cNvPr id="0" name=""/>
        <dsp:cNvSpPr/>
      </dsp:nvSpPr>
      <dsp:spPr>
        <a:xfrm>
          <a:off x="707901" y="3526746"/>
          <a:ext cx="1687587" cy="391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err="1" smtClean="0"/>
            <a:t>max</a:t>
          </a:r>
          <a:r>
            <a:rPr lang="hu-HU" sz="2000" kern="1200" dirty="0" smtClean="0"/>
            <a:t>. 100 pont</a:t>
          </a:r>
          <a:endParaRPr lang="hu-HU" sz="2000" kern="1200" dirty="0"/>
        </a:p>
      </dsp:txBody>
      <dsp:txXfrm>
        <a:off x="719362" y="3538207"/>
        <a:ext cx="1664665" cy="368386"/>
      </dsp:txXfrm>
    </dsp:sp>
    <dsp:sp modelId="{29017122-87AC-4718-AF78-52CE9CF81298}">
      <dsp:nvSpPr>
        <dsp:cNvPr id="0" name=""/>
        <dsp:cNvSpPr/>
      </dsp:nvSpPr>
      <dsp:spPr>
        <a:xfrm>
          <a:off x="3684388" y="835554"/>
          <a:ext cx="2614825" cy="579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smtClean="0"/>
            <a:t>érettségi átlageredmény</a:t>
          </a:r>
          <a:endParaRPr lang="hu-HU" sz="1900" kern="1200" dirty="0"/>
        </a:p>
      </dsp:txBody>
      <dsp:txXfrm>
        <a:off x="3701371" y="852537"/>
        <a:ext cx="2580859" cy="545871"/>
      </dsp:txXfrm>
    </dsp:sp>
    <dsp:sp modelId="{46308B1C-E27C-42CF-AE2A-C40807C349B3}">
      <dsp:nvSpPr>
        <dsp:cNvPr id="0" name=""/>
        <dsp:cNvSpPr/>
      </dsp:nvSpPr>
      <dsp:spPr>
        <a:xfrm>
          <a:off x="3945871" y="1415391"/>
          <a:ext cx="95932" cy="1086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6760"/>
              </a:lnTo>
              <a:lnTo>
                <a:pt x="95932" y="10867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A783BD-D1AC-428F-8210-21F44FDB8D64}">
      <dsp:nvSpPr>
        <dsp:cNvPr id="0" name=""/>
        <dsp:cNvSpPr/>
      </dsp:nvSpPr>
      <dsp:spPr>
        <a:xfrm>
          <a:off x="4041803" y="1546721"/>
          <a:ext cx="2098408" cy="1910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hu-HU" altLang="hu-HU" sz="1800" kern="1200" dirty="0" smtClean="0"/>
            <a:t>Az érettségi bizonyítványban szereplő %-</a:t>
          </a:r>
          <a:r>
            <a:rPr lang="hu-HU" altLang="hu-HU" sz="1800" kern="1200" dirty="0" err="1" smtClean="0"/>
            <a:t>os</a:t>
          </a:r>
          <a:r>
            <a:rPr lang="hu-HU" altLang="hu-HU" sz="1800" kern="1200" dirty="0" smtClean="0"/>
            <a:t> vizsgaeredmények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hu-HU" altLang="hu-HU" sz="1800" kern="1200" dirty="0" smtClean="0"/>
            <a:t>(4 kötelező, 1 választott) átlagát  egészre kerekítve</a:t>
          </a:r>
          <a:endParaRPr lang="hu-HU" sz="1800" kern="1200" dirty="0"/>
        </a:p>
      </dsp:txBody>
      <dsp:txXfrm>
        <a:off x="4097770" y="1602688"/>
        <a:ext cx="1986474" cy="1798928"/>
      </dsp:txXfrm>
    </dsp:sp>
    <dsp:sp modelId="{9A98FFCA-D51F-41CF-8A80-17ACF6F8F802}">
      <dsp:nvSpPr>
        <dsp:cNvPr id="0" name=""/>
        <dsp:cNvSpPr/>
      </dsp:nvSpPr>
      <dsp:spPr>
        <a:xfrm>
          <a:off x="3945871" y="1415391"/>
          <a:ext cx="141430" cy="2289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9319"/>
              </a:lnTo>
              <a:lnTo>
                <a:pt x="141430" y="22893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5A1C8A-FD7B-4EAD-B7D9-357009232247}">
      <dsp:nvSpPr>
        <dsp:cNvPr id="0" name=""/>
        <dsp:cNvSpPr/>
      </dsp:nvSpPr>
      <dsp:spPr>
        <a:xfrm>
          <a:off x="4087301" y="3512456"/>
          <a:ext cx="1931958" cy="3845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err="1" smtClean="0"/>
            <a:t>max</a:t>
          </a:r>
          <a:r>
            <a:rPr lang="hu-HU" sz="2000" kern="1200" dirty="0" smtClean="0"/>
            <a:t>. 100 pont</a:t>
          </a:r>
          <a:endParaRPr lang="hu-HU" sz="2000" kern="1200" dirty="0"/>
        </a:p>
      </dsp:txBody>
      <dsp:txXfrm>
        <a:off x="4098563" y="3523718"/>
        <a:ext cx="1909434" cy="3619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0497AB-F727-4FF3-BCB8-18C9BECA3868}">
      <dsp:nvSpPr>
        <dsp:cNvPr id="0" name=""/>
        <dsp:cNvSpPr/>
      </dsp:nvSpPr>
      <dsp:spPr>
        <a:xfrm rot="5400000">
          <a:off x="4704062" y="-2383039"/>
          <a:ext cx="949383" cy="57176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b="0" kern="1200" dirty="0" smtClean="0"/>
            <a:t>B2 (középfokú) komplex államilag elismert nyelvvizsga-bizonyítványért </a:t>
          </a:r>
          <a:r>
            <a:rPr lang="hu-HU" sz="1600" b="1" kern="1200" dirty="0" smtClean="0"/>
            <a:t>28 többletpont,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b="0" kern="1200" dirty="0" smtClean="0"/>
            <a:t>C1 (felsőfokú) komplex államilag elismert nyelvvizsga-bizonyítványért </a:t>
          </a:r>
          <a:r>
            <a:rPr lang="hu-HU" sz="1600" b="1" kern="1200" dirty="0" smtClean="0"/>
            <a:t>40 többletpont.</a:t>
          </a:r>
          <a:endParaRPr lang="hu-HU" sz="1600" kern="1200" dirty="0"/>
        </a:p>
      </dsp:txBody>
      <dsp:txXfrm rot="-5400000">
        <a:off x="2319911" y="47457"/>
        <a:ext cx="5671341" cy="856693"/>
      </dsp:txXfrm>
    </dsp:sp>
    <dsp:sp modelId="{326D9AD9-84C6-4025-BF3D-B222459E8A67}">
      <dsp:nvSpPr>
        <dsp:cNvPr id="0" name=""/>
        <dsp:cNvSpPr/>
      </dsp:nvSpPr>
      <dsp:spPr>
        <a:xfrm>
          <a:off x="276951" y="17538"/>
          <a:ext cx="2042959" cy="947102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>
              <a:solidFill>
                <a:schemeClr val="bg1"/>
              </a:solidFill>
            </a:rPr>
            <a:t>nyelvtudás</a:t>
          </a:r>
          <a:endParaRPr lang="hu-HU" sz="1700" kern="1200" dirty="0">
            <a:solidFill>
              <a:schemeClr val="bg1"/>
            </a:solidFill>
          </a:endParaRPr>
        </a:p>
      </dsp:txBody>
      <dsp:txXfrm>
        <a:off x="323185" y="63772"/>
        <a:ext cx="1950491" cy="854634"/>
      </dsp:txXfrm>
    </dsp:sp>
    <dsp:sp modelId="{AC805F13-3C4D-47EC-8F97-ACFBE955C308}">
      <dsp:nvSpPr>
        <dsp:cNvPr id="0" name=""/>
        <dsp:cNvSpPr/>
      </dsp:nvSpPr>
      <dsp:spPr>
        <a:xfrm rot="5400000">
          <a:off x="4701372" y="-1383701"/>
          <a:ext cx="953201" cy="571630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>
              <a:cs typeface="Times New Roman" pitchFamily="18" charset="0"/>
            </a:rPr>
            <a:t>min. 45%-</a:t>
          </a:r>
          <a:r>
            <a:rPr lang="hu-HU" sz="1600" kern="1200" dirty="0" err="1" smtClean="0">
              <a:cs typeface="Times New Roman" pitchFamily="18" charset="0"/>
            </a:rPr>
            <a:t>os</a:t>
          </a:r>
          <a:r>
            <a:rPr lang="hu-HU" sz="1600" kern="1200" dirty="0" smtClean="0">
              <a:cs typeface="Times New Roman" pitchFamily="18" charset="0"/>
            </a:rPr>
            <a:t> eredmény, amennyiben annak százalékos eredményéből történik az érettségi pont számítása, illetve a felsőoktatási felvételi szakmai vizsgán való megfelelés: </a:t>
          </a:r>
          <a:r>
            <a:rPr lang="hu-HU" sz="1600" b="1" kern="1200" dirty="0" smtClean="0">
              <a:cs typeface="Times New Roman" pitchFamily="18" charset="0"/>
            </a:rPr>
            <a:t>vizsgatárgyanként 50 többletpont </a:t>
          </a:r>
          <a:r>
            <a:rPr lang="hu-HU" sz="1600" b="0" kern="1200" dirty="0" smtClean="0">
              <a:cs typeface="Times New Roman" pitchFamily="18" charset="0"/>
            </a:rPr>
            <a:t>(</a:t>
          </a:r>
          <a:r>
            <a:rPr lang="hu-HU" sz="1600" kern="1200" dirty="0" smtClean="0">
              <a:cs typeface="Times New Roman" pitchFamily="18" charset="0"/>
            </a:rPr>
            <a:t>maximum 100 pont).</a:t>
          </a:r>
          <a:endParaRPr lang="hu-HU" sz="1600" kern="1200" dirty="0"/>
        </a:p>
      </dsp:txBody>
      <dsp:txXfrm rot="-5400000">
        <a:off x="2319821" y="1044381"/>
        <a:ext cx="5669774" cy="860139"/>
      </dsp:txXfrm>
    </dsp:sp>
    <dsp:sp modelId="{9613B0AE-CC91-43E0-87E8-7F11D81DB432}">
      <dsp:nvSpPr>
        <dsp:cNvPr id="0" name=""/>
        <dsp:cNvSpPr/>
      </dsp:nvSpPr>
      <dsp:spPr>
        <a:xfrm>
          <a:off x="276951" y="1000899"/>
          <a:ext cx="2042869" cy="947102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0" kern="1200" dirty="0" smtClean="0">
              <a:cs typeface="Times New Roman" pitchFamily="18" charset="0"/>
            </a:rPr>
            <a:t>emelt szintű érettségi </a:t>
          </a:r>
          <a:endParaRPr lang="hu-HU" sz="1700" b="0" kern="1200" dirty="0"/>
        </a:p>
      </dsp:txBody>
      <dsp:txXfrm>
        <a:off x="323185" y="1047133"/>
        <a:ext cx="1950401" cy="854634"/>
      </dsp:txXfrm>
    </dsp:sp>
    <dsp:sp modelId="{3F7D37B5-8325-40CC-B256-45ABEC8DF6F7}">
      <dsp:nvSpPr>
        <dsp:cNvPr id="0" name=""/>
        <dsp:cNvSpPr/>
      </dsp:nvSpPr>
      <dsp:spPr>
        <a:xfrm rot="5400000">
          <a:off x="4798262" y="-381328"/>
          <a:ext cx="757682" cy="570657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>
              <a:cs typeface="Times New Roman" pitchFamily="18" charset="0"/>
            </a:rPr>
            <a:t>hátrányos helyzetű, vagy fogyatékossággal élő, vagy gyermekét gondozó: </a:t>
          </a:r>
          <a:r>
            <a:rPr lang="hu-HU" sz="1600" b="1" kern="1200" dirty="0" smtClean="0">
              <a:cs typeface="Times New Roman" pitchFamily="18" charset="0"/>
            </a:rPr>
            <a:t>40 többletpont.</a:t>
          </a:r>
          <a:endParaRPr lang="hu-HU" sz="1600" kern="1200" dirty="0"/>
        </a:p>
      </dsp:txBody>
      <dsp:txXfrm rot="-5400000">
        <a:off x="2323817" y="2130104"/>
        <a:ext cx="5669586" cy="683708"/>
      </dsp:txXfrm>
    </dsp:sp>
    <dsp:sp modelId="{AB111B70-97FD-4895-BB42-2886196CC3CD}">
      <dsp:nvSpPr>
        <dsp:cNvPr id="0" name=""/>
        <dsp:cNvSpPr/>
      </dsp:nvSpPr>
      <dsp:spPr>
        <a:xfrm>
          <a:off x="276951" y="1998407"/>
          <a:ext cx="2046865" cy="947102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0" kern="1200" dirty="0" smtClean="0">
              <a:cs typeface="Times New Roman" pitchFamily="18" charset="0"/>
            </a:rPr>
            <a:t>előnyben részesítés</a:t>
          </a:r>
          <a:endParaRPr lang="hu-HU" sz="1700" b="0" kern="1200" dirty="0"/>
        </a:p>
      </dsp:txBody>
      <dsp:txXfrm>
        <a:off x="323185" y="2044641"/>
        <a:ext cx="1954397" cy="854634"/>
      </dsp:txXfrm>
    </dsp:sp>
    <dsp:sp modelId="{3FB77352-62E0-4863-9B04-F1A03CECEF31}">
      <dsp:nvSpPr>
        <dsp:cNvPr id="0" name=""/>
        <dsp:cNvSpPr/>
      </dsp:nvSpPr>
      <dsp:spPr>
        <a:xfrm rot="5400000">
          <a:off x="4704038" y="617413"/>
          <a:ext cx="937502" cy="569800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>
              <a:cs typeface="Times New Roman" pitchFamily="18" charset="0"/>
            </a:rPr>
            <a:t>azonos képzési területre történő jelentkezés esetén: jeles </a:t>
          </a:r>
          <a:r>
            <a:rPr lang="hu-HU" sz="1600" u="sng" kern="1200" dirty="0" smtClean="0">
              <a:cs typeface="Times New Roman" pitchFamily="18" charset="0"/>
            </a:rPr>
            <a:t>záróvizsga</a:t>
          </a:r>
          <a:r>
            <a:rPr lang="hu-HU" sz="1600" kern="1200" dirty="0" smtClean="0">
              <a:cs typeface="Times New Roman" pitchFamily="18" charset="0"/>
            </a:rPr>
            <a:t> eredmény alapján </a:t>
          </a:r>
          <a:r>
            <a:rPr lang="hu-HU" sz="1600" b="1" kern="1200" dirty="0" smtClean="0">
              <a:cs typeface="Times New Roman" pitchFamily="18" charset="0"/>
            </a:rPr>
            <a:t>32 többletpont</a:t>
          </a:r>
          <a:r>
            <a:rPr lang="hu-HU" sz="1600" kern="1200" dirty="0" smtClean="0">
              <a:cs typeface="Times New Roman" pitchFamily="18" charset="0"/>
            </a:rPr>
            <a:t>, jó </a:t>
          </a:r>
          <a:r>
            <a:rPr lang="hu-HU" sz="1600" u="sng" kern="1200" dirty="0" smtClean="0">
              <a:cs typeface="Times New Roman" pitchFamily="18" charset="0"/>
            </a:rPr>
            <a:t>záróvizsga</a:t>
          </a:r>
          <a:r>
            <a:rPr lang="hu-HU" sz="1600" kern="1200" dirty="0" smtClean="0">
              <a:cs typeface="Times New Roman" pitchFamily="18" charset="0"/>
            </a:rPr>
            <a:t> eredmény alapján </a:t>
          </a:r>
          <a:r>
            <a:rPr lang="hu-HU" sz="1600" b="1" kern="1200" dirty="0" smtClean="0">
              <a:cs typeface="Times New Roman" pitchFamily="18" charset="0"/>
            </a:rPr>
            <a:t>20 többletpont</a:t>
          </a:r>
          <a:r>
            <a:rPr lang="hu-HU" sz="1600" kern="1200" dirty="0" smtClean="0">
              <a:cs typeface="Times New Roman" pitchFamily="18" charset="0"/>
            </a:rPr>
            <a:t>, közepes </a:t>
          </a:r>
          <a:r>
            <a:rPr lang="hu-HU" sz="1600" u="sng" kern="1200" dirty="0" smtClean="0">
              <a:cs typeface="Times New Roman" pitchFamily="18" charset="0"/>
            </a:rPr>
            <a:t>záróvizsga</a:t>
          </a:r>
          <a:r>
            <a:rPr lang="hu-HU" sz="1600" kern="1200" dirty="0" smtClean="0">
              <a:cs typeface="Times New Roman" pitchFamily="18" charset="0"/>
            </a:rPr>
            <a:t> eredmény alapján </a:t>
          </a:r>
          <a:r>
            <a:rPr lang="hu-HU" sz="1600" b="1" kern="1200" dirty="0" smtClean="0">
              <a:cs typeface="Times New Roman" pitchFamily="18" charset="0"/>
            </a:rPr>
            <a:t>10 többletpont</a:t>
          </a:r>
          <a:r>
            <a:rPr lang="hu-HU" sz="1600" kern="1200" dirty="0" smtClean="0">
              <a:cs typeface="Times New Roman" pitchFamily="18" charset="0"/>
            </a:rPr>
            <a:t>.</a:t>
          </a:r>
          <a:endParaRPr lang="hu-HU" sz="1600" kern="1200" dirty="0">
            <a:cs typeface="Times New Roman" pitchFamily="18" charset="0"/>
          </a:endParaRPr>
        </a:p>
      </dsp:txBody>
      <dsp:txXfrm rot="-5400000">
        <a:off x="2323787" y="3043430"/>
        <a:ext cx="5652241" cy="845972"/>
      </dsp:txXfrm>
    </dsp:sp>
    <dsp:sp modelId="{E262090E-13AB-4897-8D49-BBC71C71B36A}">
      <dsp:nvSpPr>
        <dsp:cNvPr id="0" name=""/>
        <dsp:cNvSpPr/>
      </dsp:nvSpPr>
      <dsp:spPr>
        <a:xfrm>
          <a:off x="276951" y="2992864"/>
          <a:ext cx="2046835" cy="947102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0" kern="1200" dirty="0" smtClean="0">
              <a:solidFill>
                <a:schemeClr val="tx1"/>
              </a:solidFill>
              <a:cs typeface="Times New Roman" pitchFamily="18" charset="0"/>
            </a:rPr>
            <a:t>felsőoktatási szakképzésben szerzett oklevél</a:t>
          </a:r>
        </a:p>
      </dsp:txBody>
      <dsp:txXfrm>
        <a:off x="323185" y="3039098"/>
        <a:ext cx="1954367" cy="854634"/>
      </dsp:txXfrm>
    </dsp:sp>
    <dsp:sp modelId="{F3A249AC-7AFE-4CBA-B3E7-B78CBF4F3F49}">
      <dsp:nvSpPr>
        <dsp:cNvPr id="0" name=""/>
        <dsp:cNvSpPr/>
      </dsp:nvSpPr>
      <dsp:spPr>
        <a:xfrm rot="5400000">
          <a:off x="4799429" y="1607587"/>
          <a:ext cx="757682" cy="570657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>
              <a:cs typeface="Times New Roman" pitchFamily="18" charset="0"/>
            </a:rPr>
            <a:t>tanulmányi-szakmai-művészeti vagy sportverseny eredményért, valamint OKJ-s szakképesítésért (lásd Tájékoztató 1. sz. táblázat).</a:t>
          </a:r>
          <a:endParaRPr lang="hu-HU" sz="1600" kern="1200" dirty="0"/>
        </a:p>
      </dsp:txBody>
      <dsp:txXfrm rot="-5400000">
        <a:off x="2324984" y="4119020"/>
        <a:ext cx="5669586" cy="683708"/>
      </dsp:txXfrm>
    </dsp:sp>
    <dsp:sp modelId="{52C7EB0F-6D78-492D-ABE7-081EE9016F50}">
      <dsp:nvSpPr>
        <dsp:cNvPr id="0" name=""/>
        <dsp:cNvSpPr/>
      </dsp:nvSpPr>
      <dsp:spPr>
        <a:xfrm>
          <a:off x="276951" y="3987322"/>
          <a:ext cx="2048032" cy="947102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0" kern="1200" dirty="0" smtClean="0">
              <a:solidFill>
                <a:schemeClr val="tx1"/>
              </a:solidFill>
            </a:rPr>
            <a:t>képzési területenként eltérő módon adható</a:t>
          </a:r>
          <a:endParaRPr lang="hu-HU" sz="1700" b="0" kern="1200" dirty="0">
            <a:solidFill>
              <a:schemeClr val="tx1"/>
            </a:solidFill>
          </a:endParaRPr>
        </a:p>
      </dsp:txBody>
      <dsp:txXfrm>
        <a:off x="323185" y="4033556"/>
        <a:ext cx="1955564" cy="8546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70427F-9F27-4E5B-8233-8204369D9C0D}">
      <dsp:nvSpPr>
        <dsp:cNvPr id="0" name=""/>
        <dsp:cNvSpPr/>
      </dsp:nvSpPr>
      <dsp:spPr>
        <a:xfrm>
          <a:off x="0" y="0"/>
          <a:ext cx="4082858" cy="129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b="1" kern="1200" dirty="0" smtClean="0"/>
            <a:t>Felvételi követelmény </a:t>
          </a:r>
          <a:r>
            <a:rPr lang="hu-HU" sz="2200" b="1" u="sng" kern="1200" dirty="0" smtClean="0">
              <a:solidFill>
                <a:srgbClr val="C00000"/>
              </a:solidFill>
            </a:rPr>
            <a:t>BÁRMELY</a:t>
          </a:r>
          <a:r>
            <a:rPr lang="hu-HU" sz="2200" b="1" kern="1200" dirty="0" smtClean="0">
              <a:solidFill>
                <a:srgbClr val="C00000"/>
              </a:solidFill>
            </a:rPr>
            <a:t> </a:t>
          </a:r>
          <a:r>
            <a:rPr lang="hu-HU" sz="2200" b="1" kern="1200" dirty="0" smtClean="0"/>
            <a:t>emelt szintű érettségi a következő képzési területeken:</a:t>
          </a:r>
          <a:endParaRPr lang="hu-HU" sz="2200" kern="1200" dirty="0"/>
        </a:p>
      </dsp:txBody>
      <dsp:txXfrm>
        <a:off x="0" y="0"/>
        <a:ext cx="4082858" cy="1296000"/>
      </dsp:txXfrm>
    </dsp:sp>
    <dsp:sp modelId="{EFE8D936-501B-4FEA-B7AD-C099FE879807}">
      <dsp:nvSpPr>
        <dsp:cNvPr id="0" name=""/>
        <dsp:cNvSpPr/>
      </dsp:nvSpPr>
      <dsp:spPr>
        <a:xfrm>
          <a:off x="0" y="1311622"/>
          <a:ext cx="4082858" cy="30881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/>
            <a:t>agrár (alapképzés és agrármérnöki osztatlan képzés),</a:t>
          </a:r>
          <a:endParaRPr lang="hu-H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/>
            <a:t>gazdaságtudományok (alapképzés)</a:t>
          </a:r>
          <a:endParaRPr lang="hu-H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/>
            <a:t>informatika,</a:t>
          </a:r>
          <a:endParaRPr lang="hu-H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/>
            <a:t>jogi (alapképzés),</a:t>
          </a:r>
          <a:endParaRPr lang="hu-H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/>
            <a:t>orvos- és egészségtudomány (alapképzés),</a:t>
          </a:r>
          <a:endParaRPr lang="hu-H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/>
            <a:t>pedagógusképzés (alapképzés),</a:t>
          </a:r>
          <a:endParaRPr lang="hu-H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/>
            <a:t>sporttudomány.</a:t>
          </a:r>
          <a:endParaRPr lang="hu-HU" sz="2000" kern="1200" dirty="0"/>
        </a:p>
      </dsp:txBody>
      <dsp:txXfrm>
        <a:off x="0" y="1311622"/>
        <a:ext cx="4082858" cy="30881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5DB0F2-7B9E-4FAD-A4D4-C8FA29BEBE1F}">
      <dsp:nvSpPr>
        <dsp:cNvPr id="0" name=""/>
        <dsp:cNvSpPr/>
      </dsp:nvSpPr>
      <dsp:spPr>
        <a:xfrm>
          <a:off x="0" y="0"/>
          <a:ext cx="5156143" cy="115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b="1" kern="1200" dirty="0" smtClean="0"/>
            <a:t>Felvételi követelmény a bemeneti emelt szintű érettségi tárgyak közül teljesíthető a következő képzési területeken:</a:t>
          </a:r>
          <a:endParaRPr lang="hu-HU" sz="2200" b="1" kern="1200" dirty="0"/>
        </a:p>
      </dsp:txBody>
      <dsp:txXfrm>
        <a:off x="0" y="0"/>
        <a:ext cx="5156143" cy="1152000"/>
      </dsp:txXfrm>
    </dsp:sp>
    <dsp:sp modelId="{42999C3C-B10A-4503-A1B3-A8900B3801E0}">
      <dsp:nvSpPr>
        <dsp:cNvPr id="0" name=""/>
        <dsp:cNvSpPr/>
      </dsp:nvSpPr>
      <dsp:spPr>
        <a:xfrm>
          <a:off x="0" y="1155452"/>
          <a:ext cx="5156143" cy="37331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/>
            <a:t>agrár (osztatlan képzés)</a:t>
          </a:r>
          <a:endParaRPr lang="hu-H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/>
            <a:t>államtudományi,</a:t>
          </a:r>
          <a:endParaRPr lang="hu-H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/>
            <a:t>bölcsészettudomány,</a:t>
          </a:r>
          <a:endParaRPr lang="hu-H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/>
            <a:t>gazdaságtudományok (osztatlan képzés és alkalmazott közgazdaságtan alapszak)</a:t>
          </a:r>
          <a:endParaRPr lang="hu-H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/>
            <a:t>jogi (osztatlan képzés)</a:t>
          </a:r>
          <a:endParaRPr lang="hu-H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/>
            <a:t>műszaki,</a:t>
          </a:r>
          <a:endParaRPr lang="hu-H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/>
            <a:t>orvos- és egészségtudomány (osztatlan képzés),</a:t>
          </a:r>
          <a:endParaRPr lang="hu-H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/>
            <a:t>társadalomtudomány,</a:t>
          </a:r>
          <a:endParaRPr lang="hu-H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/>
            <a:t>természettudomány.</a:t>
          </a:r>
          <a:endParaRPr lang="hu-HU" sz="2000" kern="1200" dirty="0"/>
        </a:p>
      </dsp:txBody>
      <dsp:txXfrm>
        <a:off x="0" y="1155452"/>
        <a:ext cx="5156143" cy="37331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C60C21-936B-4905-9F0D-2BECD8EDA008}">
      <dsp:nvSpPr>
        <dsp:cNvPr id="0" name=""/>
        <dsp:cNvSpPr/>
      </dsp:nvSpPr>
      <dsp:spPr>
        <a:xfrm rot="5400000">
          <a:off x="3352323" y="-959475"/>
          <a:ext cx="1585912" cy="3901440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4600" kern="1200" dirty="0" smtClean="0"/>
            <a:t>JELENTKEZÉS</a:t>
          </a:r>
          <a:endParaRPr lang="hu-HU" sz="4600" kern="1200" dirty="0"/>
        </a:p>
      </dsp:txBody>
      <dsp:txXfrm rot="-5400000">
        <a:off x="2194559" y="275707"/>
        <a:ext cx="3824022" cy="1431076"/>
      </dsp:txXfrm>
    </dsp:sp>
    <dsp:sp modelId="{06FF8628-F633-486F-B4E2-4E5EF35B0D90}">
      <dsp:nvSpPr>
        <dsp:cNvPr id="0" name=""/>
        <dsp:cNvSpPr/>
      </dsp:nvSpPr>
      <dsp:spPr>
        <a:xfrm>
          <a:off x="0" y="49"/>
          <a:ext cx="2194560" cy="198239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900" kern="1200" smtClean="0"/>
            <a:t>02.15.</a:t>
          </a:r>
          <a:endParaRPr lang="hu-HU" sz="4900" kern="1200" dirty="0"/>
        </a:p>
      </dsp:txBody>
      <dsp:txXfrm>
        <a:off x="96772" y="96821"/>
        <a:ext cx="2001016" cy="1788846"/>
      </dsp:txXfrm>
    </dsp:sp>
    <dsp:sp modelId="{5895A817-AADC-4B88-ABA2-8D1E0015DE71}">
      <dsp:nvSpPr>
        <dsp:cNvPr id="0" name=""/>
        <dsp:cNvSpPr/>
      </dsp:nvSpPr>
      <dsp:spPr>
        <a:xfrm rot="5400000">
          <a:off x="3352323" y="1122035"/>
          <a:ext cx="1585912" cy="3901440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4600" kern="1200" dirty="0" smtClean="0"/>
            <a:t>HITELESÍTÉS</a:t>
          </a:r>
          <a:endParaRPr lang="hu-HU" sz="4600" kern="1200" dirty="0"/>
        </a:p>
      </dsp:txBody>
      <dsp:txXfrm rot="-5400000">
        <a:off x="2194559" y="2357217"/>
        <a:ext cx="3824022" cy="1431076"/>
      </dsp:txXfrm>
    </dsp:sp>
    <dsp:sp modelId="{922CEA24-F623-46E2-A7C6-0C8BC746A72A}">
      <dsp:nvSpPr>
        <dsp:cNvPr id="0" name=""/>
        <dsp:cNvSpPr/>
      </dsp:nvSpPr>
      <dsp:spPr>
        <a:xfrm>
          <a:off x="0" y="2081559"/>
          <a:ext cx="2194560" cy="198239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900" kern="1200" dirty="0" smtClean="0"/>
            <a:t>02.20.</a:t>
          </a:r>
          <a:endParaRPr lang="hu-HU" sz="4900" kern="1200" dirty="0"/>
        </a:p>
      </dsp:txBody>
      <dsp:txXfrm>
        <a:off x="96772" y="2178331"/>
        <a:ext cx="2001016" cy="1788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96759-83AC-4BEC-96D8-80FEEDE9C34C}" type="datetimeFigureOut">
              <a:rPr lang="hu-HU" smtClean="0"/>
              <a:t>2020. 01. 16.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53295-1A8F-49BB-9B4B-2DAF9A89CB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1951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59316-7234-4357-A4F5-B7E27040058D}" type="datetimeFigureOut">
              <a:rPr lang="hu-HU" smtClean="0"/>
              <a:t>2020. 01. 16.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811B7-7D28-41CA-B17F-D1CDE52EA6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2754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iakép hely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  <a:ln/>
        </p:spPr>
      </p:sp>
      <p:sp>
        <p:nvSpPr>
          <p:cNvPr id="16387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  <p:sp>
        <p:nvSpPr>
          <p:cNvPr id="1638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39BE63-D4C4-4835-A81F-6888139B76FC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071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iakép hely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  <a:ln/>
        </p:spPr>
      </p:sp>
      <p:sp>
        <p:nvSpPr>
          <p:cNvPr id="2457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  <p:sp>
        <p:nvSpPr>
          <p:cNvPr id="24580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24BA68-5C91-4B84-8F37-BED2CC729873}" type="slidenum">
              <a:rPr lang="hu-HU" altLang="hu-HU" smtClean="0">
                <a:latin typeface="Calibri" panose="020F0502020204030204" pitchFamily="34" charset="0"/>
              </a:rPr>
              <a:pPr/>
              <a:t>16</a:t>
            </a:fld>
            <a:endParaRPr lang="hu-HU" altLang="hu-H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093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iakép hely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  <a:ln/>
        </p:spPr>
      </p:sp>
      <p:sp>
        <p:nvSpPr>
          <p:cNvPr id="1843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  <p:sp>
        <p:nvSpPr>
          <p:cNvPr id="18436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4E6191-D650-482D-A369-0A7C6F9876B5}" type="slidenum">
              <a:rPr lang="hu-HU" altLang="hu-HU" smtClean="0">
                <a:latin typeface="Calibri" panose="020F0502020204030204" pitchFamily="34" charset="0"/>
              </a:rPr>
              <a:pPr/>
              <a:t>4</a:t>
            </a:fld>
            <a:endParaRPr lang="hu-HU" altLang="hu-H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392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iakép hely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  <a:ln/>
        </p:spPr>
      </p:sp>
      <p:sp>
        <p:nvSpPr>
          <p:cNvPr id="4403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  <p:sp>
        <p:nvSpPr>
          <p:cNvPr id="44036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FACBF03-2E95-4EF5-A426-F147A078F6B2}" type="slidenum">
              <a:rPr lang="hu-HU" altLang="hu-HU" smtClean="0">
                <a:latin typeface="Calibri" panose="020F0502020204030204" pitchFamily="34" charset="0"/>
              </a:rPr>
              <a:pPr/>
              <a:t>5</a:t>
            </a:fld>
            <a:endParaRPr lang="hu-HU" altLang="hu-H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428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iakép hely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25525" y="744538"/>
            <a:ext cx="2841625" cy="2130425"/>
          </a:xfrm>
          <a:ln/>
        </p:spPr>
      </p:sp>
      <p:sp>
        <p:nvSpPr>
          <p:cNvPr id="29699" name="Jegyzetek helye 2"/>
          <p:cNvSpPr>
            <a:spLocks noGrp="1"/>
          </p:cNvSpPr>
          <p:nvPr>
            <p:ph type="body" idx="1"/>
          </p:nvPr>
        </p:nvSpPr>
        <p:spPr>
          <a:xfrm>
            <a:off x="661988" y="323532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  <a:p>
            <a:endParaRPr lang="hu-HU" altLang="hu-HU" smtClean="0"/>
          </a:p>
          <a:p>
            <a:endParaRPr lang="hu-HU" altLang="hu-HU" smtClean="0"/>
          </a:p>
        </p:txBody>
      </p:sp>
      <p:sp>
        <p:nvSpPr>
          <p:cNvPr id="29700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4BC940-C76D-46A1-B7A7-4DDF3A92949B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372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iakép hely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1747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  <p:sp>
        <p:nvSpPr>
          <p:cNvPr id="3174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CB9DD-C8A8-49F9-81E4-FE853AC7D2EC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82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iakép hely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  <a:ln/>
        </p:spPr>
      </p:sp>
      <p:sp>
        <p:nvSpPr>
          <p:cNvPr id="37891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b="1" smtClean="0"/>
          </a:p>
        </p:txBody>
      </p:sp>
      <p:sp>
        <p:nvSpPr>
          <p:cNvPr id="37892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99985-B99B-4B3A-9B2C-29DFFAB3E1F8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601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3811B7-7D28-41CA-B17F-D1CDE52EA6F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156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811B7-7D28-41CA-B17F-D1CDE52EA6F1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8507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3811B7-7D28-41CA-B17F-D1CDE52EA6F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707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EEB1-51C1-4021-A9D4-72C6002A934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0954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313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44256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35573"/>
            <a:ext cx="3086100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35573"/>
            <a:ext cx="2057400" cy="365125"/>
          </a:xfrm>
        </p:spPr>
        <p:txBody>
          <a:bodyPr/>
          <a:lstStyle/>
          <a:p>
            <a:fld id="{4819EEB1-51C1-4021-A9D4-72C6002A934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030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EEB1-51C1-4021-A9D4-72C6002A934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3556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EEB1-51C1-4021-A9D4-72C6002A934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2245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327F-93E5-4615-940B-BB4CB1482263}" type="datetimeFigureOut">
              <a:rPr lang="hu-HU" smtClean="0"/>
              <a:t>2020. 01. 16.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EEB1-51C1-4021-A9D4-72C6002A934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9360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6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C2E12-D754-498F-B79C-75794A810E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0475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44256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35572"/>
            <a:ext cx="3086100" cy="365125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35572"/>
            <a:ext cx="2057400" cy="365125"/>
          </a:xfrm>
        </p:spPr>
        <p:txBody>
          <a:bodyPr/>
          <a:lstStyle/>
          <a:p>
            <a:fld id="{5EDC2E12-D754-498F-B79C-75794A810E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5291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C2E12-D754-498F-B79C-75794A810E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5574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C2E12-D754-498F-B79C-75794A810E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4245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442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355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355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81838E-6E4A-42FD-9ECA-0BDB22527173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2344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442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3557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3557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C2E12-D754-498F-B79C-75794A810E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979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6.png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9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.jpg"/><Relationship Id="rId7" Type="http://schemas.openxmlformats.org/officeDocument/2006/relationships/diagramQuickStyle" Target="../diagrams/quickStyl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4.png"/><Relationship Id="rId9" Type="http://schemas.microsoft.com/office/2007/relationships/diagramDrawing" Target="../diagrams/drawing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felvi.h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4.png"/><Relationship Id="rId5" Type="http://schemas.openxmlformats.org/officeDocument/2006/relationships/hyperlink" Target="http://www.felvi.hu/" TargetMode="Externa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3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.jp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190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lcím 2"/>
          <p:cNvSpPr>
            <a:spLocks noGrp="1"/>
          </p:cNvSpPr>
          <p:nvPr>
            <p:ph type="subTitle" idx="1"/>
          </p:nvPr>
        </p:nvSpPr>
        <p:spPr>
          <a:xfrm>
            <a:off x="116132" y="695745"/>
            <a:ext cx="6048375" cy="39024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just" eaLnBrk="1" hangingPunct="1"/>
            <a:endParaRPr lang="hu-HU" altLang="hu-HU" sz="2000" b="1" dirty="0">
              <a:cs typeface="Times New Roman" panose="02020603050405020304" pitchFamily="18" charset="0"/>
            </a:endParaRPr>
          </a:p>
          <a:p>
            <a:pPr algn="just" eaLnBrk="1" hangingPunct="1"/>
            <a:r>
              <a:rPr lang="hu-HU" altLang="hu-HU" sz="2300" b="1" dirty="0">
                <a:cs typeface="Times New Roman" panose="02020603050405020304" pitchFamily="18" charset="0"/>
              </a:rPr>
              <a:t>Alapképzés, valamint osztatlan mesterképzés esetén </a:t>
            </a:r>
            <a:r>
              <a:rPr lang="hu-HU" altLang="hu-HU" sz="2300" dirty="0">
                <a:cs typeface="Times New Roman" panose="02020603050405020304" pitchFamily="18" charset="0"/>
              </a:rPr>
              <a:t>az</a:t>
            </a:r>
            <a:r>
              <a:rPr lang="hu-HU" altLang="hu-HU" sz="2300" dirty="0"/>
              <a:t> </a:t>
            </a:r>
            <a:r>
              <a:rPr lang="hu-HU" altLang="hu-HU" sz="2300" dirty="0">
                <a:cs typeface="Times New Roman" panose="02020603050405020304" pitchFamily="18" charset="0"/>
              </a:rPr>
              <a:t>emelt szintű érettségi-, a nyelvvizsga-, illetve az OKJ-többletpontokkal együtt, de más jogcímen adható többletpontok nélkül számított pontszám;</a:t>
            </a:r>
          </a:p>
          <a:p>
            <a:pPr algn="just" eaLnBrk="1" hangingPunct="1"/>
            <a:r>
              <a:rPr lang="hu-HU" altLang="hu-HU" sz="2300" b="1" dirty="0"/>
              <a:t>Felsőoktatási szakképzés esetén </a:t>
            </a:r>
            <a:r>
              <a:rPr lang="hu-HU" altLang="hu-HU" sz="2300" dirty="0"/>
              <a:t>az emelt szintű érettségi-többletpontokkal együtt, de más jogcímen adható többletpontok nélkül számított pontszám;</a:t>
            </a:r>
          </a:p>
          <a:p>
            <a:pPr algn="just" eaLnBrk="1" hangingPunct="1"/>
            <a:r>
              <a:rPr lang="hu-HU" altLang="hu-HU" sz="2300" b="1" dirty="0"/>
              <a:t>Mesterképzés esetén;</a:t>
            </a:r>
          </a:p>
          <a:p>
            <a:pPr algn="just" eaLnBrk="1" hangingPunct="1"/>
            <a:endParaRPr lang="hu-HU" altLang="hu-HU" sz="2000" dirty="0"/>
          </a:p>
        </p:txBody>
      </p:sp>
      <p:sp>
        <p:nvSpPr>
          <p:cNvPr id="5" name="Tekercs vízszintesen 4"/>
          <p:cNvSpPr/>
          <p:nvPr/>
        </p:nvSpPr>
        <p:spPr>
          <a:xfrm>
            <a:off x="6380164" y="913434"/>
            <a:ext cx="2166436" cy="1442383"/>
          </a:xfrm>
          <a:prstGeom prst="horizontalScroll">
            <a:avLst/>
          </a:prstGeom>
          <a:solidFill>
            <a:schemeClr val="accent5">
              <a:lumMod val="75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300" b="1" dirty="0">
                <a:solidFill>
                  <a:prstClr val="white"/>
                </a:solidFill>
                <a:latin typeface="Calibri" panose="020F0502020204030204"/>
                <a:cs typeface="Times New Roman" pitchFamily="18" charset="0"/>
              </a:rPr>
              <a:t>min. 280 pont</a:t>
            </a:r>
          </a:p>
        </p:txBody>
      </p:sp>
      <p:sp>
        <p:nvSpPr>
          <p:cNvPr id="13" name="Tekercs vízszintesen 12"/>
          <p:cNvSpPr/>
          <p:nvPr/>
        </p:nvSpPr>
        <p:spPr>
          <a:xfrm>
            <a:off x="6373699" y="2586866"/>
            <a:ext cx="2166436" cy="1147027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300" b="1" dirty="0">
                <a:solidFill>
                  <a:srgbClr val="002060"/>
                </a:solidFill>
                <a:latin typeface="Calibri" panose="020F0502020204030204"/>
                <a:cs typeface="Times New Roman" pitchFamily="18" charset="0"/>
              </a:rPr>
              <a:t>min. 240 pont</a:t>
            </a:r>
          </a:p>
        </p:txBody>
      </p:sp>
      <p:sp>
        <p:nvSpPr>
          <p:cNvPr id="14" name="Tekercs vízszintesen 13"/>
          <p:cNvSpPr/>
          <p:nvPr/>
        </p:nvSpPr>
        <p:spPr>
          <a:xfrm>
            <a:off x="6414642" y="3818716"/>
            <a:ext cx="2097674" cy="1058501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300" b="1" dirty="0">
                <a:solidFill>
                  <a:prstClr val="white"/>
                </a:solidFill>
                <a:latin typeface="Calibri" panose="020F0502020204030204"/>
                <a:cs typeface="Times New Roman" pitchFamily="18" charset="0"/>
              </a:rPr>
              <a:t>min. 50 pont</a:t>
            </a:r>
          </a:p>
        </p:txBody>
      </p:sp>
      <p:sp>
        <p:nvSpPr>
          <p:cNvPr id="36873" name="Szövegdoboz 8"/>
          <p:cNvSpPr txBox="1">
            <a:spLocks noChangeArrowheads="1"/>
          </p:cNvSpPr>
          <p:nvPr/>
        </p:nvSpPr>
        <p:spPr bwMode="auto">
          <a:xfrm>
            <a:off x="1835152" y="9941"/>
            <a:ext cx="51755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hu-HU" altLang="hu-HU" sz="3200" b="1" dirty="0">
                <a:solidFill>
                  <a:srgbClr val="002060"/>
                </a:solidFill>
                <a:latin typeface="Calibri Light" panose="020F0302020204030204" pitchFamily="34" charset="0"/>
              </a:rPr>
              <a:t>Jogszabályi minimumpontszám</a:t>
            </a:r>
          </a:p>
        </p:txBody>
      </p:sp>
      <p:sp>
        <p:nvSpPr>
          <p:cNvPr id="36874" name="Téglalap 1"/>
          <p:cNvSpPr>
            <a:spLocks noChangeArrowheads="1"/>
          </p:cNvSpPr>
          <p:nvPr/>
        </p:nvSpPr>
        <p:spPr bwMode="auto">
          <a:xfrm>
            <a:off x="0" y="4992799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hu-HU" altLang="hu-HU" sz="2000" b="1" dirty="0">
                <a:solidFill>
                  <a:srgbClr val="FF0000"/>
                </a:solidFill>
                <a:latin typeface="Arial" panose="020B0604020202020204" pitchFamily="34" charset="0"/>
              </a:rPr>
              <a:t>A jogszabályi minimumpontszám alatt jelentkező sem állami ösztöndíjas sem önköltséges képzésre nem sorolható be.</a:t>
            </a:r>
          </a:p>
        </p:txBody>
      </p:sp>
    </p:spTree>
    <p:extLst>
      <p:ext uri="{BB962C8B-B14F-4D97-AF65-F5344CB8AC3E}">
        <p14:creationId xmlns:p14="http://schemas.microsoft.com/office/powerpoint/2010/main" val="1162743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555875" y="539750"/>
            <a:ext cx="37211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hu-HU" sz="3200" b="1" dirty="0">
                <a:solidFill>
                  <a:srgbClr val="002060"/>
                </a:solidFill>
                <a:ea typeface="+mn-ea"/>
                <a:cs typeface="+mn-cs"/>
              </a:rPr>
              <a:t>Változás!!</a:t>
            </a:r>
          </a:p>
        </p:txBody>
      </p:sp>
      <p:sp>
        <p:nvSpPr>
          <p:cNvPr id="3" name="Lekerekített téglalap 2"/>
          <p:cNvSpPr/>
          <p:nvPr/>
        </p:nvSpPr>
        <p:spPr>
          <a:xfrm>
            <a:off x="6108192" y="2897023"/>
            <a:ext cx="2011680" cy="111414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Új felvételi követelmény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6108192" y="1610767"/>
            <a:ext cx="2011680" cy="111414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Kiemelt szakok jogszabályi minimumpontja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6108192" y="4183279"/>
            <a:ext cx="2011680" cy="111414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Egyéb szakos változások</a:t>
            </a:r>
          </a:p>
        </p:txBody>
      </p:sp>
      <p:pic>
        <p:nvPicPr>
          <p:cNvPr id="1026" name="Picture 2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68" y="1674779"/>
            <a:ext cx="3572320" cy="416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821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482" y="502518"/>
            <a:ext cx="8975666" cy="80236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hu-HU" sz="3200" b="1" dirty="0">
                <a:solidFill>
                  <a:srgbClr val="002060"/>
                </a:solidFill>
                <a:latin typeface="Calibri Light" panose="020F0302020204030204" pitchFamily="34" charset="0"/>
                <a:ea typeface="+mn-ea"/>
                <a:cs typeface="+mn-cs"/>
              </a:rPr>
              <a:t>Minimumpontszám változás a kiemelt szakok esetében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0679" y="1611229"/>
            <a:ext cx="7341176" cy="20848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 felsőoktatásért felelős miniszter egyes alapképzési, valamint osztatlan mesterképzési szakok esetében a magyar állami ösztöndíjas képzésre történő felvételhez szükséges követelményt (minimumpontszámot) eltérően határozhatja meg.</a:t>
            </a:r>
          </a:p>
          <a:p>
            <a:pPr marL="0" indent="0">
              <a:buNone/>
            </a:pPr>
            <a:endParaRPr lang="hu-HU" dirty="0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86298"/>
              </p:ext>
            </p:extLst>
          </p:nvPr>
        </p:nvGraphicFramePr>
        <p:xfrm>
          <a:off x="649223" y="3950207"/>
          <a:ext cx="7342632" cy="1992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3281">
                  <a:extLst>
                    <a:ext uri="{9D8B030D-6E8A-4147-A177-3AD203B41FA5}">
                      <a16:colId xmlns:a16="http://schemas.microsoft.com/office/drawing/2014/main" val="3485332531"/>
                    </a:ext>
                  </a:extLst>
                </a:gridCol>
                <a:gridCol w="885692">
                  <a:extLst>
                    <a:ext uri="{9D8B030D-6E8A-4147-A177-3AD203B41FA5}">
                      <a16:colId xmlns:a16="http://schemas.microsoft.com/office/drawing/2014/main" val="1884818858"/>
                    </a:ext>
                  </a:extLst>
                </a:gridCol>
                <a:gridCol w="1024553">
                  <a:extLst>
                    <a:ext uri="{9D8B030D-6E8A-4147-A177-3AD203B41FA5}">
                      <a16:colId xmlns:a16="http://schemas.microsoft.com/office/drawing/2014/main" val="341578534"/>
                    </a:ext>
                  </a:extLst>
                </a:gridCol>
                <a:gridCol w="1024553">
                  <a:extLst>
                    <a:ext uri="{9D8B030D-6E8A-4147-A177-3AD203B41FA5}">
                      <a16:colId xmlns:a16="http://schemas.microsoft.com/office/drawing/2014/main" val="1602342897"/>
                    </a:ext>
                  </a:extLst>
                </a:gridCol>
                <a:gridCol w="1024553">
                  <a:extLst>
                    <a:ext uri="{9D8B030D-6E8A-4147-A177-3AD203B41FA5}">
                      <a16:colId xmlns:a16="http://schemas.microsoft.com/office/drawing/2014/main" val="135463199"/>
                    </a:ext>
                  </a:extLst>
                </a:gridCol>
              </a:tblGrid>
              <a:tr h="385734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     Példák</a:t>
                      </a:r>
                      <a:endParaRPr lang="hu-HU" sz="20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u="none" strike="noStrike">
                          <a:effectLst/>
                        </a:rPr>
                        <a:t>2017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u="none" strike="noStrike">
                          <a:effectLst/>
                        </a:rPr>
                        <a:t>2018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u="none" strike="noStrike">
                          <a:effectLst/>
                        </a:rPr>
                        <a:t>2019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u="none" strike="noStrike">
                          <a:effectLst/>
                        </a:rPr>
                        <a:t>2020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3533832"/>
                  </a:ext>
                </a:extLst>
              </a:tr>
              <a:tr h="437227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u="none" strike="noStrike" dirty="0" smtClean="0">
                          <a:effectLst/>
                        </a:rPr>
                        <a:t>  alkalmazott </a:t>
                      </a:r>
                      <a:r>
                        <a:rPr lang="hu-HU" sz="2000" u="none" strike="noStrike" dirty="0">
                          <a:effectLst/>
                        </a:rPr>
                        <a:t>közgazdaságtan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u="none" strike="noStrike" dirty="0">
                          <a:effectLst/>
                        </a:rPr>
                        <a:t>458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u="none" strike="noStrike" dirty="0">
                          <a:effectLst/>
                        </a:rPr>
                        <a:t>428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u="none" strike="noStrike">
                          <a:effectLst/>
                        </a:rPr>
                        <a:t>400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u="none" strike="noStrike">
                          <a:effectLst/>
                        </a:rPr>
                        <a:t>400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2850126"/>
                  </a:ext>
                </a:extLst>
              </a:tr>
              <a:tr h="398345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u="none" strike="noStrike" dirty="0" smtClean="0">
                          <a:effectLst/>
                        </a:rPr>
                        <a:t>  gazdálkodási </a:t>
                      </a:r>
                      <a:r>
                        <a:rPr lang="hu-HU" sz="2000" u="none" strike="noStrike" dirty="0">
                          <a:effectLst/>
                        </a:rPr>
                        <a:t>és  menedzsment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u="none" strike="noStrike">
                          <a:effectLst/>
                        </a:rPr>
                        <a:t>440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u="none" strike="noStrike" dirty="0">
                          <a:effectLst/>
                        </a:rPr>
                        <a:t>428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u="none" strike="noStrike" dirty="0">
                          <a:effectLst/>
                        </a:rPr>
                        <a:t>400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u="none" strike="noStrike">
                          <a:effectLst/>
                        </a:rPr>
                        <a:t>400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27766555"/>
                  </a:ext>
                </a:extLst>
              </a:tr>
              <a:tr h="385734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u="none" strike="noStrike" dirty="0" smtClean="0">
                          <a:effectLst/>
                        </a:rPr>
                        <a:t>  jogász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u="none" strike="noStrike">
                          <a:effectLst/>
                        </a:rPr>
                        <a:t>460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u="none" strike="noStrike">
                          <a:effectLst/>
                        </a:rPr>
                        <a:t>460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u="none" strike="noStrike" dirty="0">
                          <a:effectLst/>
                        </a:rPr>
                        <a:t>440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u="none" strike="noStrike" dirty="0">
                          <a:effectLst/>
                        </a:rPr>
                        <a:t>350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26037552"/>
                  </a:ext>
                </a:extLst>
              </a:tr>
              <a:tr h="385734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u="none" strike="noStrike" dirty="0" smtClean="0">
                          <a:effectLst/>
                        </a:rPr>
                        <a:t>  pénzügy </a:t>
                      </a:r>
                      <a:r>
                        <a:rPr lang="hu-HU" sz="2000" u="none" strike="noStrike" dirty="0">
                          <a:effectLst/>
                        </a:rPr>
                        <a:t>és számvitel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u="none" strike="noStrike">
                          <a:effectLst/>
                        </a:rPr>
                        <a:t>450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u="none" strike="noStrike">
                          <a:effectLst/>
                        </a:rPr>
                        <a:t>425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u="none" strike="noStrike">
                          <a:effectLst/>
                        </a:rPr>
                        <a:t>400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u="none" strike="noStrike" dirty="0">
                          <a:effectLst/>
                        </a:rPr>
                        <a:t>400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03468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8496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-28432" y="362342"/>
            <a:ext cx="9172433" cy="91397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3200" b="1" dirty="0">
                <a:solidFill>
                  <a:srgbClr val="002060"/>
                </a:solidFill>
                <a:latin typeface="Calibri Light" panose="020F0302020204030204" pitchFamily="34" charset="0"/>
                <a:ea typeface="+mn-ea"/>
                <a:cs typeface="+mn-cs"/>
              </a:rPr>
              <a:t>Új felvételi követelmény</a:t>
            </a:r>
          </a:p>
        </p:txBody>
      </p:sp>
      <p:sp>
        <p:nvSpPr>
          <p:cNvPr id="6" name="Téglalap 5"/>
          <p:cNvSpPr/>
          <p:nvPr/>
        </p:nvSpPr>
        <p:spPr>
          <a:xfrm>
            <a:off x="3213082" y="1783420"/>
            <a:ext cx="56942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/>
              <a:t>Alapképzésre, osztatlan mesterképzésre </a:t>
            </a:r>
            <a:r>
              <a:rPr lang="hu-HU" sz="2400" b="1" dirty="0">
                <a:solidFill>
                  <a:srgbClr val="C00000"/>
                </a:solidFill>
              </a:rPr>
              <a:t>CSAK</a:t>
            </a:r>
            <a:r>
              <a:rPr lang="hu-HU" sz="2400" b="1" dirty="0"/>
              <a:t> </a:t>
            </a:r>
            <a:r>
              <a:rPr lang="hu-HU" sz="2400" b="1" dirty="0">
                <a:solidFill>
                  <a:srgbClr val="C00000"/>
                </a:solidFill>
              </a:rPr>
              <a:t>AZ A JELENTKEZŐ VEHETŐ FEL, AKI</a:t>
            </a:r>
          </a:p>
          <a:p>
            <a:endParaRPr lang="hu-HU" sz="2400" dirty="0"/>
          </a:p>
          <a:p>
            <a:r>
              <a:rPr lang="hu-HU" sz="2400" dirty="0"/>
              <a:t>legalább egy emelt szintű érettségi vizsgával, vagy felsőfokú végzettséget tanúsító oklevéllel rendelkezik.</a:t>
            </a:r>
          </a:p>
        </p:txBody>
      </p:sp>
      <p:sp>
        <p:nvSpPr>
          <p:cNvPr id="10" name="Téglalap 9"/>
          <p:cNvSpPr/>
          <p:nvPr/>
        </p:nvSpPr>
        <p:spPr>
          <a:xfrm>
            <a:off x="436516" y="4744437"/>
            <a:ext cx="73527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u="sng" dirty="0"/>
              <a:t>Kivéve</a:t>
            </a:r>
            <a:r>
              <a:rPr lang="hu-HU" sz="2400" dirty="0"/>
              <a:t>: ahol a felvételi </a:t>
            </a:r>
            <a:r>
              <a:rPr lang="hu-HU" sz="2400" dirty="0" err="1"/>
              <a:t>összpontszámot</a:t>
            </a:r>
            <a:r>
              <a:rPr lang="hu-HU" sz="2400" dirty="0"/>
              <a:t> </a:t>
            </a:r>
          </a:p>
          <a:p>
            <a:pPr algn="ctr"/>
            <a:r>
              <a:rPr lang="hu-HU" sz="2400" dirty="0"/>
              <a:t>gyakorlati vizsgával határozzák meg.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966" y="1969549"/>
            <a:ext cx="2902808" cy="208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83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buborék 2"/>
          <p:cNvSpPr/>
          <p:nvPr/>
        </p:nvSpPr>
        <p:spPr>
          <a:xfrm rot="16200000" flipV="1">
            <a:off x="4973883" y="1800986"/>
            <a:ext cx="4309656" cy="3720230"/>
          </a:xfrm>
          <a:prstGeom prst="wedgeRoundRect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613064" y="1811001"/>
            <a:ext cx="303129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felvételi követelményként választott emelt szintű érettségiért akkor adható többletpont, ha a választott emelt szintű vizsgatárgy eredményéből történik érettségi pont számítása, és legalább 45%-</a:t>
            </a:r>
            <a:r>
              <a:rPr kumimoji="0" lang="hu-HU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</a:t>
            </a: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eredményű.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356138" y="1453416"/>
          <a:ext cx="4082858" cy="4415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ím 1"/>
          <p:cNvSpPr txBox="1">
            <a:spLocks/>
          </p:cNvSpPr>
          <p:nvPr/>
        </p:nvSpPr>
        <p:spPr>
          <a:xfrm>
            <a:off x="1" y="120894"/>
            <a:ext cx="8988826" cy="9139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+mj-cs"/>
              </a:rPr>
              <a:t>Új felvételi követelmény: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+mj-cs"/>
              </a:rPr>
              <a:t>kötelező emelt szintű érettségi 1.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074" y="86673"/>
            <a:ext cx="8779752" cy="57821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3045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kerekített téglalapbuborék 6"/>
          <p:cNvSpPr/>
          <p:nvPr/>
        </p:nvSpPr>
        <p:spPr>
          <a:xfrm rot="16200000" flipV="1">
            <a:off x="6280560" y="1635135"/>
            <a:ext cx="2336800" cy="3079733"/>
          </a:xfrm>
          <a:prstGeom prst="wedgeRoundRect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981700" y="2374900"/>
            <a:ext cx="233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legalább 45%-</a:t>
            </a:r>
            <a:r>
              <a:rPr kumimoji="0" lang="hu-HU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</a:t>
            </a: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emelt szintű érettségi vizsgáért jár a többletpont.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55232" y="1034872"/>
          <a:ext cx="5156143" cy="4892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ím 1"/>
          <p:cNvSpPr txBox="1">
            <a:spLocks/>
          </p:cNvSpPr>
          <p:nvPr/>
        </p:nvSpPr>
        <p:spPr>
          <a:xfrm>
            <a:off x="1" y="120894"/>
            <a:ext cx="8988826" cy="9139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+mj-cs"/>
              </a:rPr>
              <a:t>Új felvételi követelmény: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+mj-cs"/>
              </a:rPr>
              <a:t>kötelező emelt szintű érettségi 2.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232" y="120894"/>
            <a:ext cx="8971381" cy="58060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811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Group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66222499"/>
              </p:ext>
            </p:extLst>
          </p:nvPr>
        </p:nvGraphicFramePr>
        <p:xfrm>
          <a:off x="961258" y="1206897"/>
          <a:ext cx="7345363" cy="4114950"/>
        </p:xfrm>
        <a:graphic>
          <a:graphicData uri="http://schemas.openxmlformats.org/drawingml/2006/table">
            <a:tbl>
              <a:tblPr/>
              <a:tblGrid>
                <a:gridCol w="3007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7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Képzési terület</a:t>
                      </a:r>
                    </a:p>
                  </a:txBody>
                  <a:tcPr marL="91447" marR="91447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Szakok</a:t>
                      </a:r>
                    </a:p>
                  </a:txBody>
                  <a:tcPr marL="91447" marR="91447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5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Államtudomány</a:t>
                      </a:r>
                    </a:p>
                  </a:txBody>
                  <a:tcPr marL="91447" marR="91447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minden szakon – egy emelt szintű érettségi a felsorolt tárgyakból</a:t>
                      </a:r>
                    </a:p>
                  </a:txBody>
                  <a:tcPr marL="91447" marR="91447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Műszaki</a:t>
                      </a:r>
                    </a:p>
                  </a:txBody>
                  <a:tcPr marL="91447" marR="91447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minden szakon – egy emelt szintű érettségi a felsorolt tárgyakból</a:t>
                      </a:r>
                    </a:p>
                  </a:txBody>
                  <a:tcPr marL="91447" marR="91447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25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Társadalomtudomány</a:t>
                      </a:r>
                    </a:p>
                  </a:txBody>
                  <a:tcPr marL="91447" marR="91447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kulturális antropológia új szak követelményei</a:t>
                      </a:r>
                    </a:p>
                  </a:txBody>
                  <a:tcPr marL="91447" marR="91447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3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több képzési terület</a:t>
                      </a:r>
                    </a:p>
                  </a:txBody>
                  <a:tcPr marL="91447" marR="91447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ágazaton belüli specializáció szakmai érettségi vizsgatárgyak is választhatók</a:t>
                      </a:r>
                    </a:p>
                  </a:txBody>
                  <a:tcPr marL="91447" marR="91447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35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63600" y="-171450"/>
            <a:ext cx="8280400" cy="792163"/>
          </a:xfrm>
        </p:spPr>
        <p:txBody>
          <a:bodyPr/>
          <a:lstStyle/>
          <a:p>
            <a:pPr eaLnBrk="1" hangingPunct="1"/>
            <a:r>
              <a:rPr lang="hu-HU" altLang="hu-HU" sz="40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36905" name="Szövegdoboz 7"/>
          <p:cNvSpPr txBox="1">
            <a:spLocks noChangeArrowheads="1"/>
          </p:cNvSpPr>
          <p:nvPr/>
        </p:nvSpPr>
        <p:spPr bwMode="auto">
          <a:xfrm>
            <a:off x="1892893" y="352330"/>
            <a:ext cx="53207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altLang="hu-HU" sz="3200" b="1" dirty="0">
                <a:solidFill>
                  <a:srgbClr val="002060"/>
                </a:solidFill>
                <a:latin typeface="Calibri Light" panose="020F0302020204030204" pitchFamily="34" charset="0"/>
              </a:rPr>
              <a:t>Néhány egyéb változás</a:t>
            </a:r>
          </a:p>
        </p:txBody>
      </p:sp>
    </p:spTree>
    <p:extLst>
      <p:ext uri="{BB962C8B-B14F-4D97-AF65-F5344CB8AC3E}">
        <p14:creationId xmlns:p14="http://schemas.microsoft.com/office/powerpoint/2010/main" val="2004977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ím 1"/>
          <p:cNvSpPr>
            <a:spLocks noGrp="1"/>
          </p:cNvSpPr>
          <p:nvPr>
            <p:ph type="title"/>
          </p:nvPr>
        </p:nvSpPr>
        <p:spPr>
          <a:xfrm>
            <a:off x="323850" y="620715"/>
            <a:ext cx="8712200" cy="473075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hu-HU" altLang="hu-HU" sz="3200" b="1" dirty="0">
                <a:solidFill>
                  <a:srgbClr val="002060"/>
                </a:solidFill>
              </a:rPr>
              <a:t>Legfontosabb jelentkezési határidők! </a:t>
            </a:r>
          </a:p>
        </p:txBody>
      </p:sp>
      <p:pic>
        <p:nvPicPr>
          <p:cNvPr id="4915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587" y="5878987"/>
            <a:ext cx="1903413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 3"/>
          <p:cNvGraphicFramePr/>
          <p:nvPr/>
        </p:nvGraphicFramePr>
        <p:xfrm>
          <a:off x="1547664" y="165121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16273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ím 1"/>
          <p:cNvSpPr>
            <a:spLocks noGrp="1"/>
          </p:cNvSpPr>
          <p:nvPr>
            <p:ph type="ctrTitle"/>
          </p:nvPr>
        </p:nvSpPr>
        <p:spPr>
          <a:xfrm>
            <a:off x="522993" y="306951"/>
            <a:ext cx="7778928" cy="1841891"/>
          </a:xfrm>
        </p:spPr>
        <p:txBody>
          <a:bodyPr>
            <a:normAutofit/>
          </a:bodyPr>
          <a:lstStyle/>
          <a:p>
            <a:pPr lvl="1" algn="ctr">
              <a:defRPr/>
            </a:pPr>
            <a:r>
              <a:rPr lang="hu-HU" sz="5400" b="1" kern="1200" dirty="0">
                <a:solidFill>
                  <a:srgbClr val="002060"/>
                </a:solidFill>
                <a:latin typeface="Calibri Light" panose="020F0302020204030204" pitchFamily="34" charset="0"/>
                <a:ea typeface="+mn-ea"/>
                <a:cs typeface="+mn-cs"/>
              </a:rPr>
              <a:t>Sikeres felvételit és tanulmányokat kívánunk!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04162" y="4291521"/>
            <a:ext cx="2164466" cy="711319"/>
          </a:xfrm>
        </p:spPr>
        <p:txBody>
          <a:bodyPr rtlCol="0">
            <a:normAutofit fontScale="25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hu-HU" sz="15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hu-HU" sz="15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hu-HU" sz="7400" b="1" dirty="0">
                <a:solidFill>
                  <a:srgbClr val="333333"/>
                </a:solidFill>
              </a:rPr>
              <a:t>Oktatási Hivatal</a:t>
            </a:r>
          </a:p>
          <a:p>
            <a:pPr>
              <a:defRPr/>
            </a:pPr>
            <a:r>
              <a:rPr lang="hu-HU" sz="7400" b="1" dirty="0">
                <a:solidFill>
                  <a:srgbClr val="FF6600"/>
                </a:solidFill>
                <a:hlinkClick r:id="rId2"/>
              </a:rPr>
              <a:t>www.felvi.hu</a:t>
            </a:r>
            <a:endParaRPr lang="hu-HU" sz="7400" b="1" dirty="0">
              <a:solidFill>
                <a:srgbClr val="FF6600"/>
              </a:solidFill>
            </a:endParaRPr>
          </a:p>
          <a:p>
            <a:pPr>
              <a:defRPr/>
            </a:pPr>
            <a:r>
              <a:rPr lang="hu-HU" sz="7400" b="1" dirty="0">
                <a:solidFill>
                  <a:srgbClr val="FF6600"/>
                </a:solidFill>
              </a:rPr>
              <a:t>info@felvi.hu</a:t>
            </a:r>
          </a:p>
        </p:txBody>
      </p:sp>
      <p:pic>
        <p:nvPicPr>
          <p:cNvPr id="4" name="Picture 6" descr="Évaluer l'absentéisme pour entreprendre une politique de préven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73" y="2715904"/>
            <a:ext cx="6464069" cy="315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9549" y="2257728"/>
            <a:ext cx="1813693" cy="162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135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30713" y="2710128"/>
            <a:ext cx="8416636" cy="1404731"/>
          </a:xfrm>
        </p:spPr>
        <p:txBody>
          <a:bodyPr rtlCol="0">
            <a:noAutofit/>
          </a:bodyPr>
          <a:lstStyle/>
          <a:p>
            <a:r>
              <a:rPr lang="hu-HU" sz="4800" b="1" dirty="0">
                <a:solidFill>
                  <a:srgbClr val="002060"/>
                </a:solidFill>
                <a:latin typeface="Calibri Light" panose="020F0302020204030204" pitchFamily="34" charset="0"/>
              </a:rPr>
              <a:t>A pontszámítás szabályai a felvételiben és további tudnivalók az felsőoktatásról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760" y="276905"/>
            <a:ext cx="2290238" cy="96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456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04" y="827778"/>
            <a:ext cx="8338429" cy="548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2368245" y="1776369"/>
            <a:ext cx="15308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Pontszámítás elvei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3672403" y="2857504"/>
            <a:ext cx="1597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Jogszabályi minimum pontszám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6822707" y="2926181"/>
            <a:ext cx="1741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Benyújtandó dokumentumok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472004" y="3047621"/>
            <a:ext cx="1597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Többletpont számítás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5450112" y="1776367"/>
            <a:ext cx="1597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E-felvételi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847339" y="310075"/>
            <a:ext cx="37211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hu-HU" sz="3200" b="1" dirty="0">
                <a:solidFill>
                  <a:srgbClr val="002060"/>
                </a:solidFill>
                <a:ea typeface="+mn-ea"/>
                <a:cs typeface="+mn-cs"/>
              </a:rPr>
              <a:t>Nem változik!</a:t>
            </a:r>
          </a:p>
        </p:txBody>
      </p:sp>
    </p:spTree>
    <p:extLst>
      <p:ext uri="{BB962C8B-B14F-4D97-AF65-F5344CB8AC3E}">
        <p14:creationId xmlns:p14="http://schemas.microsoft.com/office/powerpoint/2010/main" val="1382137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artalom helye 2"/>
          <p:cNvSpPr>
            <a:spLocks noGrp="1"/>
          </p:cNvSpPr>
          <p:nvPr>
            <p:ph idx="1"/>
          </p:nvPr>
        </p:nvSpPr>
        <p:spPr>
          <a:xfrm>
            <a:off x="3212227" y="2146436"/>
            <a:ext cx="5526944" cy="3715351"/>
          </a:xfrm>
        </p:spPr>
        <p:txBody>
          <a:bodyPr rtlCol="0">
            <a:normAutofit fontScale="92500"/>
          </a:bodyPr>
          <a:lstStyle/>
          <a:p>
            <a:pPr>
              <a:buFont typeface="Arial" charset="0"/>
              <a:buChar char="•"/>
              <a:defRPr/>
            </a:pPr>
            <a:endParaRPr lang="hu-HU" altLang="hu-HU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hu-HU" altLang="hu-HU" sz="2600" dirty="0">
                <a:hlinkClick r:id="rId5"/>
              </a:rPr>
              <a:t>www.felvi.hu</a:t>
            </a:r>
            <a:endParaRPr lang="hu-HU" altLang="hu-HU" sz="26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hu-HU" altLang="hu-HU" sz="2600" dirty="0"/>
              <a:t>hivatalos kiegészítés január 31-ig,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hu-HU" altLang="hu-HU" sz="2600" dirty="0"/>
              <a:t>tartalmazza a jelentkezés szabályait, hasznos tudnivalóit, a meghirdetett képzéseket,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hu-HU" altLang="hu-HU" sz="2600" dirty="0"/>
              <a:t>szakkereső, szakleírások, képzési és kimeneti követelmények, tanárképzés-kereső, diplomás pályakövetés.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hu-HU" altLang="hu-HU" sz="2600" dirty="0"/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376" y="1390353"/>
            <a:ext cx="1794001" cy="75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Cím 1"/>
          <p:cNvSpPr txBox="1">
            <a:spLocks/>
          </p:cNvSpPr>
          <p:nvPr/>
        </p:nvSpPr>
        <p:spPr bwMode="auto">
          <a:xfrm>
            <a:off x="663575" y="247650"/>
            <a:ext cx="82296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3200" b="1" dirty="0">
                <a:solidFill>
                  <a:srgbClr val="002060"/>
                </a:solidFill>
                <a:latin typeface="Calibri Light" panose="020F0302020204030204" pitchFamily="34" charset="0"/>
              </a:rPr>
              <a:t>Jelentkezés és tájékozódás – csak online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545" y="924027"/>
            <a:ext cx="2916521" cy="493776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5699" y="1048792"/>
            <a:ext cx="1912910" cy="168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70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0" y="692696"/>
          <a:ext cx="630019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Lekerekített téglalap 4"/>
          <p:cNvSpPr/>
          <p:nvPr/>
        </p:nvSpPr>
        <p:spPr>
          <a:xfrm>
            <a:off x="1117638" y="798520"/>
            <a:ext cx="3665538" cy="431800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000" b="1" dirty="0">
                <a:solidFill>
                  <a:schemeClr val="bg1"/>
                </a:solidFill>
              </a:rPr>
              <a:t>TANULMÁNYI PONT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6408144" y="818754"/>
            <a:ext cx="2663825" cy="431800"/>
          </a:xfrm>
          <a:prstGeom prst="roundRect">
            <a:avLst/>
          </a:prstGeom>
          <a:solidFill>
            <a:srgbClr val="00B050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000" b="1" dirty="0">
                <a:solidFill>
                  <a:schemeClr val="tx1"/>
                </a:solidFill>
              </a:rPr>
              <a:t>ÉRETTSÉGI PONT</a:t>
            </a:r>
          </a:p>
        </p:txBody>
      </p:sp>
      <p:sp>
        <p:nvSpPr>
          <p:cNvPr id="9" name="Lefelé nyíl 8"/>
          <p:cNvSpPr/>
          <p:nvPr/>
        </p:nvSpPr>
        <p:spPr>
          <a:xfrm>
            <a:off x="1467159" y="1235926"/>
            <a:ext cx="144462" cy="288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0" name="Lefelé nyíl 9"/>
          <p:cNvSpPr/>
          <p:nvPr/>
        </p:nvSpPr>
        <p:spPr>
          <a:xfrm>
            <a:off x="4409138" y="1245499"/>
            <a:ext cx="144463" cy="287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grpSp>
        <p:nvGrpSpPr>
          <p:cNvPr id="43015" name="Csoportba foglalás 10"/>
          <p:cNvGrpSpPr>
            <a:grpSpLocks/>
          </p:cNvGrpSpPr>
          <p:nvPr/>
        </p:nvGrpSpPr>
        <p:grpSpPr bwMode="auto">
          <a:xfrm>
            <a:off x="6734177" y="1739902"/>
            <a:ext cx="1922463" cy="1947863"/>
            <a:chOff x="1208721" y="1646068"/>
            <a:chExt cx="1922405" cy="1948159"/>
          </a:xfrm>
        </p:grpSpPr>
        <p:sp>
          <p:nvSpPr>
            <p:cNvPr id="12" name="Lekerekített téglalap 11"/>
            <p:cNvSpPr/>
            <p:nvPr/>
          </p:nvSpPr>
          <p:spPr>
            <a:xfrm>
              <a:off x="1208721" y="1646068"/>
              <a:ext cx="1922405" cy="194815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Lekerekített téglalap 4"/>
            <p:cNvSpPr txBox="1"/>
            <p:nvPr/>
          </p:nvSpPr>
          <p:spPr>
            <a:xfrm>
              <a:off x="1208721" y="1703227"/>
              <a:ext cx="1865257" cy="18338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2385" tIns="21590" rIns="32385" bIns="21590" spcCol="1270" anchor="ctr"/>
            <a:lstStyle/>
            <a:p>
              <a:pPr algn="ctr" defTabSz="755650">
                <a:defRPr/>
              </a:pPr>
              <a:r>
                <a:rPr lang="hu-HU" altLang="hu-HU" sz="1700" dirty="0">
                  <a:solidFill>
                    <a:srgbClr val="000000"/>
                  </a:solidFill>
                  <a:cs typeface="Arial" panose="020B0604020202020204" pitchFamily="34" charset="0"/>
                </a:rPr>
                <a:t>Az adott szakon előírt  két érettségi tárgy %-</a:t>
              </a:r>
              <a:r>
                <a:rPr lang="hu-HU" altLang="hu-HU" sz="1700" dirty="0" err="1">
                  <a:solidFill>
                    <a:srgbClr val="000000"/>
                  </a:solidFill>
                  <a:cs typeface="Arial" panose="020B0604020202020204" pitchFamily="34" charset="0"/>
                </a:rPr>
                <a:t>os</a:t>
              </a:r>
              <a:r>
                <a:rPr lang="hu-HU" altLang="hu-HU" sz="1700" dirty="0">
                  <a:solidFill>
                    <a:srgbClr val="000000"/>
                  </a:solidFill>
                  <a:cs typeface="Arial" panose="020B0604020202020204" pitchFamily="34" charset="0"/>
                </a:rPr>
                <a:t> vizsgaeredményei a pontok</a:t>
              </a:r>
              <a:endParaRPr lang="hu-HU" sz="1700" dirty="0"/>
            </a:p>
          </p:txBody>
        </p:sp>
      </p:grpSp>
      <p:grpSp>
        <p:nvGrpSpPr>
          <p:cNvPr id="26632" name="Csoportba foglalás 14"/>
          <p:cNvGrpSpPr>
            <a:grpSpLocks/>
          </p:cNvGrpSpPr>
          <p:nvPr/>
        </p:nvGrpSpPr>
        <p:grpSpPr bwMode="auto">
          <a:xfrm>
            <a:off x="6753281" y="4310314"/>
            <a:ext cx="1673225" cy="411162"/>
            <a:chOff x="4059901" y="3782614"/>
            <a:chExt cx="2239521" cy="41165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6" name="Lekerekített téglalap 15"/>
            <p:cNvSpPr/>
            <p:nvPr/>
          </p:nvSpPr>
          <p:spPr>
            <a:xfrm>
              <a:off x="4059901" y="3782614"/>
              <a:ext cx="2239521" cy="41165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Lekerekített téglalap 4"/>
            <p:cNvSpPr txBox="1"/>
            <p:nvPr/>
          </p:nvSpPr>
          <p:spPr>
            <a:xfrm>
              <a:off x="4072650" y="3795329"/>
              <a:ext cx="2214024" cy="386222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3815" tIns="29210" rIns="43815" bIns="29210" spcCol="1270" anchor="ctr"/>
            <a:lstStyle/>
            <a:p>
              <a:pPr algn="ctr" defTabSz="1022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u-HU" sz="2000" b="1" dirty="0" err="1"/>
                <a:t>max</a:t>
              </a:r>
              <a:r>
                <a:rPr lang="hu-HU" sz="2000" b="1" dirty="0"/>
                <a:t>. 200 pont</a:t>
              </a:r>
            </a:p>
          </p:txBody>
        </p:sp>
      </p:grpSp>
      <p:cxnSp>
        <p:nvCxnSpPr>
          <p:cNvPr id="21" name="Egyenes összekötő 20"/>
          <p:cNvCxnSpPr/>
          <p:nvPr/>
        </p:nvCxnSpPr>
        <p:spPr>
          <a:xfrm>
            <a:off x="6516688" y="1281909"/>
            <a:ext cx="0" cy="2319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>
            <a:off x="6517680" y="3384404"/>
            <a:ext cx="9525" cy="900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019" name="Csoportba foglalás 30"/>
          <p:cNvGrpSpPr>
            <a:grpSpLocks/>
          </p:cNvGrpSpPr>
          <p:nvPr/>
        </p:nvGrpSpPr>
        <p:grpSpPr bwMode="auto">
          <a:xfrm>
            <a:off x="2246810" y="4744085"/>
            <a:ext cx="1806575" cy="411162"/>
            <a:chOff x="4059901" y="3782614"/>
            <a:chExt cx="2239521" cy="411652"/>
          </a:xfrm>
        </p:grpSpPr>
        <p:sp>
          <p:nvSpPr>
            <p:cNvPr id="32" name="Lekerekített téglalap 31"/>
            <p:cNvSpPr/>
            <p:nvPr/>
          </p:nvSpPr>
          <p:spPr>
            <a:xfrm>
              <a:off x="4059901" y="3782614"/>
              <a:ext cx="2239521" cy="41165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Lekerekített téglalap 4"/>
            <p:cNvSpPr txBox="1"/>
            <p:nvPr/>
          </p:nvSpPr>
          <p:spPr>
            <a:xfrm>
              <a:off x="4071709" y="3795329"/>
              <a:ext cx="2215906" cy="386222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hu-HU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>
                <a:defRPr/>
              </a:pPr>
              <a:r>
                <a:rPr lang="hu-HU" sz="2000" b="1" dirty="0" err="1">
                  <a:solidFill>
                    <a:schemeClr val="tx1"/>
                  </a:solidFill>
                </a:rPr>
                <a:t>max</a:t>
              </a:r>
              <a:r>
                <a:rPr lang="hu-HU" sz="2000" b="1" dirty="0">
                  <a:solidFill>
                    <a:schemeClr val="tx1"/>
                  </a:solidFill>
                </a:rPr>
                <a:t>. 200 pont</a:t>
              </a:r>
            </a:p>
          </p:txBody>
        </p:sp>
      </p:grpSp>
      <p:cxnSp>
        <p:nvCxnSpPr>
          <p:cNvPr id="38" name="Egyenes összekötő 37"/>
          <p:cNvCxnSpPr/>
          <p:nvPr/>
        </p:nvCxnSpPr>
        <p:spPr>
          <a:xfrm>
            <a:off x="6516688" y="2133600"/>
            <a:ext cx="215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39"/>
          <p:cNvCxnSpPr/>
          <p:nvPr/>
        </p:nvCxnSpPr>
        <p:spPr>
          <a:xfrm>
            <a:off x="6516690" y="4291806"/>
            <a:ext cx="23653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Ellipszis 43"/>
          <p:cNvSpPr/>
          <p:nvPr/>
        </p:nvSpPr>
        <p:spPr>
          <a:xfrm>
            <a:off x="3103563" y="5553075"/>
            <a:ext cx="2843212" cy="11049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000" b="1" dirty="0">
                <a:solidFill>
                  <a:schemeClr val="tx1"/>
                </a:solidFill>
              </a:rPr>
              <a:t>FELVÉTELI ÖSSZPONTSZÁM: MAX. 500 PONT</a:t>
            </a:r>
          </a:p>
        </p:txBody>
      </p:sp>
      <p:sp>
        <p:nvSpPr>
          <p:cNvPr id="45" name="Lekerekített téglalap 44"/>
          <p:cNvSpPr/>
          <p:nvPr/>
        </p:nvSpPr>
        <p:spPr>
          <a:xfrm>
            <a:off x="6877107" y="4914900"/>
            <a:ext cx="2200275" cy="91440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000" b="1" dirty="0">
                <a:solidFill>
                  <a:schemeClr val="tx1"/>
                </a:solidFill>
              </a:rPr>
              <a:t>TÖBBLETPONTOK: </a:t>
            </a:r>
            <a:r>
              <a:rPr lang="hu-HU" sz="2000" b="1" dirty="0" err="1">
                <a:solidFill>
                  <a:schemeClr val="tx1"/>
                </a:solidFill>
              </a:rPr>
              <a:t>max</a:t>
            </a:r>
            <a:r>
              <a:rPr lang="hu-HU" sz="2000" b="1" dirty="0">
                <a:solidFill>
                  <a:schemeClr val="tx1"/>
                </a:solidFill>
              </a:rPr>
              <a:t>. 100 pont</a:t>
            </a:r>
          </a:p>
        </p:txBody>
      </p:sp>
      <p:cxnSp>
        <p:nvCxnSpPr>
          <p:cNvPr id="8" name="Egyenes összekötő nyíllal 7"/>
          <p:cNvCxnSpPr/>
          <p:nvPr/>
        </p:nvCxnSpPr>
        <p:spPr>
          <a:xfrm>
            <a:off x="2442344" y="4415098"/>
            <a:ext cx="360363" cy="28733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nyíllal 30"/>
          <p:cNvCxnSpPr/>
          <p:nvPr/>
        </p:nvCxnSpPr>
        <p:spPr>
          <a:xfrm flipH="1">
            <a:off x="3560765" y="4384040"/>
            <a:ext cx="327025" cy="32226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>
            <a:off x="3508376" y="5188844"/>
            <a:ext cx="431800" cy="371475"/>
          </a:xfrm>
          <a:prstGeom prst="straightConnector1">
            <a:avLst/>
          </a:prstGeom>
          <a:ln w="508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nyíllal 36"/>
          <p:cNvCxnSpPr/>
          <p:nvPr/>
        </p:nvCxnSpPr>
        <p:spPr>
          <a:xfrm flipH="1">
            <a:off x="5053067" y="4415100"/>
            <a:ext cx="1700212" cy="1087437"/>
          </a:xfrm>
          <a:prstGeom prst="straightConnector1">
            <a:avLst/>
          </a:prstGeom>
          <a:ln w="508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nyíllal 40"/>
          <p:cNvCxnSpPr/>
          <p:nvPr/>
        </p:nvCxnSpPr>
        <p:spPr>
          <a:xfrm flipH="1">
            <a:off x="5638940" y="5188842"/>
            <a:ext cx="1181100" cy="539750"/>
          </a:xfrm>
          <a:prstGeom prst="straightConnector1">
            <a:avLst/>
          </a:prstGeom>
          <a:ln w="508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églalap 1"/>
          <p:cNvSpPr/>
          <p:nvPr/>
        </p:nvSpPr>
        <p:spPr>
          <a:xfrm>
            <a:off x="363252" y="-19047"/>
            <a:ext cx="823623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b="1" dirty="0">
                <a:solidFill>
                  <a:srgbClr val="002060"/>
                </a:solidFill>
                <a:latin typeface="+mj-lt"/>
              </a:rPr>
              <a:t>Pontszámítás elvei </a:t>
            </a:r>
          </a:p>
          <a:p>
            <a:pPr algn="ctr"/>
            <a:r>
              <a:rPr lang="hu-HU" b="1" dirty="0">
                <a:solidFill>
                  <a:srgbClr val="002060"/>
                </a:solidFill>
                <a:latin typeface="+mj-lt"/>
              </a:rPr>
              <a:t>(alap, osztatlan képzés és felsőoktatási szakképzés)</a:t>
            </a:r>
          </a:p>
        </p:txBody>
      </p:sp>
    </p:spTree>
    <p:extLst>
      <p:ext uri="{BB962C8B-B14F-4D97-AF65-F5344CB8AC3E}">
        <p14:creationId xmlns:p14="http://schemas.microsoft.com/office/powerpoint/2010/main" val="3817213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ím 1"/>
          <p:cNvSpPr>
            <a:spLocks noGrp="1"/>
          </p:cNvSpPr>
          <p:nvPr>
            <p:ph type="ctrTitle"/>
          </p:nvPr>
        </p:nvSpPr>
        <p:spPr>
          <a:xfrm>
            <a:off x="234468" y="58040"/>
            <a:ext cx="8683625" cy="84346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altLang="hu-HU" sz="3200" b="1" dirty="0">
                <a:solidFill>
                  <a:srgbClr val="002060"/>
                </a:solidFill>
                <a:ea typeface="+mn-ea"/>
                <a:cs typeface="+mn-cs"/>
              </a:rPr>
              <a:t>Pontszámítás - alapképzés és osztatlan mesterképzés 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94991" y="1203525"/>
            <a:ext cx="7993062" cy="555187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hu-HU" sz="3400" dirty="0" err="1">
                <a:cs typeface="Times New Roman" pitchFamily="18" charset="0"/>
              </a:rPr>
              <a:t>max</a:t>
            </a:r>
            <a:r>
              <a:rPr lang="hu-HU" sz="3400" dirty="0">
                <a:cs typeface="Times New Roman" pitchFamily="18" charset="0"/>
              </a:rPr>
              <a:t>. elérhető pontszám: </a:t>
            </a:r>
            <a:r>
              <a:rPr lang="hu-HU" sz="3400" dirty="0">
                <a:solidFill>
                  <a:srgbClr val="C00000"/>
                </a:solidFill>
                <a:cs typeface="Times New Roman" pitchFamily="18" charset="0"/>
              </a:rPr>
              <a:t>400+100</a:t>
            </a:r>
            <a:r>
              <a:rPr lang="hu-HU" sz="3400" dirty="0">
                <a:cs typeface="Times New Roman" pitchFamily="18" charset="0"/>
              </a:rPr>
              <a:t> pont</a:t>
            </a:r>
          </a:p>
          <a:p>
            <a:pPr marL="457200" indent="-457200" algn="just">
              <a:buFontTx/>
              <a:buAutoNum type="arabicPeriod"/>
              <a:defRPr/>
            </a:pPr>
            <a:r>
              <a:rPr lang="hu-HU" sz="2800" b="1" dirty="0">
                <a:cs typeface="Times New Roman" pitchFamily="18" charset="0"/>
              </a:rPr>
              <a:t>Két pontszámítási mód alkalmazható: </a:t>
            </a:r>
          </a:p>
          <a:p>
            <a:pPr algn="just">
              <a:defRPr/>
            </a:pPr>
            <a:endParaRPr lang="hu-HU" sz="2800" b="1" dirty="0">
              <a:cs typeface="Times New Roman" pitchFamily="18" charset="0"/>
            </a:endParaRPr>
          </a:p>
          <a:p>
            <a:pPr algn="just">
              <a:defRPr/>
            </a:pPr>
            <a:endParaRPr lang="hu-HU" sz="2800" b="1" dirty="0">
              <a:cs typeface="Times New Roman" pitchFamily="18" charset="0"/>
            </a:endParaRPr>
          </a:p>
          <a:p>
            <a:pPr algn="just">
              <a:defRPr/>
            </a:pPr>
            <a:endParaRPr lang="hu-HU" sz="2800" b="1" dirty="0">
              <a:cs typeface="Times New Roman" pitchFamily="18" charset="0"/>
            </a:endParaRPr>
          </a:p>
          <a:p>
            <a:pPr algn="just">
              <a:defRPr/>
            </a:pPr>
            <a:endParaRPr lang="hu-HU" sz="2800" b="1" dirty="0">
              <a:cs typeface="Times New Roman" pitchFamily="18" charset="0"/>
            </a:endParaRPr>
          </a:p>
          <a:p>
            <a:pPr algn="just">
              <a:defRPr/>
            </a:pPr>
            <a:endParaRPr lang="hu-HU" sz="2800" b="1" dirty="0">
              <a:cs typeface="Times New Roman" pitchFamily="18" charset="0"/>
            </a:endParaRPr>
          </a:p>
          <a:p>
            <a:pPr algn="just">
              <a:defRPr/>
            </a:pPr>
            <a:r>
              <a:rPr lang="hu-HU" sz="2800" dirty="0">
                <a:cs typeface="Times New Roman" pitchFamily="18" charset="0"/>
              </a:rPr>
              <a:t>A jelentkező összpontszáma automatikusan </a:t>
            </a:r>
            <a:r>
              <a:rPr lang="hu-HU" sz="2800" b="1" dirty="0">
                <a:cs typeface="Times New Roman" panose="02020603050405020304" pitchFamily="18" charset="0"/>
              </a:rPr>
              <a:t>a </a:t>
            </a:r>
          </a:p>
          <a:p>
            <a:pPr algn="just">
              <a:defRPr/>
            </a:pPr>
            <a:r>
              <a:rPr lang="hu-HU" sz="2800" b="1" dirty="0">
                <a:cs typeface="Times New Roman" panose="02020603050405020304" pitchFamily="18" charset="0"/>
              </a:rPr>
              <a:t>számára kedvezőbb módon kerül meghatározásra.</a:t>
            </a:r>
            <a:endParaRPr lang="hu-HU" sz="2800" dirty="0"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55" y="2359722"/>
            <a:ext cx="7549728" cy="137819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955" y="3723949"/>
            <a:ext cx="6032848" cy="117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11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ím 1"/>
          <p:cNvSpPr>
            <a:spLocks noGrp="1"/>
          </p:cNvSpPr>
          <p:nvPr>
            <p:ph type="ctrTitle"/>
          </p:nvPr>
        </p:nvSpPr>
        <p:spPr>
          <a:xfrm>
            <a:off x="1120775" y="217490"/>
            <a:ext cx="7772400" cy="503237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hu-HU" altLang="hu-HU" sz="3200" b="1" dirty="0">
                <a:solidFill>
                  <a:srgbClr val="002060"/>
                </a:solidFill>
                <a:ea typeface="+mn-ea"/>
                <a:cs typeface="+mn-cs"/>
              </a:rPr>
              <a:t>Pontszámítás – Felsőoktatási szakképzés 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95290" y="765177"/>
            <a:ext cx="8497887" cy="5400675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hu-HU" dirty="0" err="1">
                <a:cs typeface="Times New Roman" pitchFamily="18" charset="0"/>
              </a:rPr>
              <a:t>m</a:t>
            </a:r>
            <a:r>
              <a:rPr lang="hu-HU" dirty="0" err="1" smtClean="0">
                <a:cs typeface="Times New Roman" pitchFamily="18" charset="0"/>
              </a:rPr>
              <a:t>ax</a:t>
            </a:r>
            <a:r>
              <a:rPr lang="hu-HU" dirty="0" smtClean="0">
                <a:cs typeface="Times New Roman" pitchFamily="18" charset="0"/>
              </a:rPr>
              <a:t>. elérhető pontszám:  </a:t>
            </a:r>
            <a:r>
              <a:rPr lang="hu-HU" dirty="0" smtClean="0">
                <a:solidFill>
                  <a:srgbClr val="C00000"/>
                </a:solidFill>
                <a:cs typeface="Times New Roman" pitchFamily="18" charset="0"/>
              </a:rPr>
              <a:t>400+100</a:t>
            </a:r>
            <a:r>
              <a:rPr lang="hu-HU" dirty="0" smtClean="0">
                <a:cs typeface="Times New Roman" pitchFamily="18" charset="0"/>
              </a:rPr>
              <a:t> pont</a:t>
            </a:r>
          </a:p>
          <a:p>
            <a:pPr marL="457200" indent="-457200" algn="just">
              <a:buFontTx/>
              <a:buAutoNum type="arabicPeriod"/>
              <a:defRPr/>
            </a:pPr>
            <a:r>
              <a:rPr lang="hu-HU" sz="1800" b="1" dirty="0">
                <a:cs typeface="Times New Roman" pitchFamily="18" charset="0"/>
              </a:rPr>
              <a:t>A pontszámítás háromféle módszer szerint történik:</a:t>
            </a:r>
            <a:r>
              <a:rPr lang="hu-HU" sz="1300" b="1" dirty="0">
                <a:cs typeface="Times New Roman" pitchFamily="18" charset="0"/>
              </a:rPr>
              <a:t> </a:t>
            </a:r>
          </a:p>
          <a:p>
            <a:pPr marL="457200" indent="-457200" algn="just">
              <a:buFontTx/>
              <a:buAutoNum type="arabicPeriod"/>
              <a:defRPr/>
            </a:pPr>
            <a:endParaRPr lang="hu-HU" sz="1200" b="1" dirty="0">
              <a:cs typeface="Times New Roman" pitchFamily="18" charset="0"/>
            </a:endParaRPr>
          </a:p>
          <a:p>
            <a:pPr algn="just">
              <a:defRPr/>
            </a:pPr>
            <a:endParaRPr lang="hu-HU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4" name="Szövegdoboz 1"/>
          <p:cNvSpPr txBox="1">
            <a:spLocks noChangeArrowheads="1"/>
          </p:cNvSpPr>
          <p:nvPr/>
        </p:nvSpPr>
        <p:spPr bwMode="auto">
          <a:xfrm flipH="1">
            <a:off x="314009" y="5502890"/>
            <a:ext cx="82946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A három számítási mód közül </a:t>
            </a:r>
            <a:r>
              <a:rPr kumimoji="0" lang="hu-HU" alt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a legkedvezőbb módon kerül kiszámításra az </a:t>
            </a:r>
            <a:r>
              <a:rPr kumimoji="0" lang="hu-HU" altLang="hu-H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összpontszám</a:t>
            </a:r>
            <a:r>
              <a:rPr kumimoji="0" lang="hu-HU" alt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.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90" y="1488966"/>
            <a:ext cx="7378487" cy="120412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88" y="2871573"/>
            <a:ext cx="5841302" cy="113580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290" y="4202119"/>
            <a:ext cx="5764443" cy="129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652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1938194" y="178844"/>
            <a:ext cx="5469546" cy="625475"/>
          </a:xfrm>
        </p:spPr>
        <p:txBody>
          <a:bodyPr rtlCol="0">
            <a:normAutofit/>
          </a:bodyPr>
          <a:lstStyle/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  <a:defRPr/>
            </a:pPr>
            <a:r>
              <a:rPr lang="hu-HU" altLang="hu-HU" sz="3200" b="1" dirty="0">
                <a:solidFill>
                  <a:srgbClr val="002060"/>
                </a:solidFill>
                <a:latin typeface="Calibri Light" panose="020F0302020204030204" pitchFamily="34" charset="0"/>
                <a:ea typeface="+mn-ea"/>
                <a:cs typeface="+mn-cs"/>
              </a:rPr>
              <a:t>Pontszámítás - specialitások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01664" y="1055042"/>
            <a:ext cx="886535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hu-HU" sz="2300" b="1" u="sng" dirty="0"/>
              <a:t>Gyakorlati vizsga</a:t>
            </a:r>
            <a:endParaRPr lang="hu-HU" altLang="hu-HU" sz="2300" b="1" u="sng" dirty="0"/>
          </a:p>
          <a:p>
            <a:pPr algn="just">
              <a:defRPr/>
            </a:pPr>
            <a:r>
              <a:rPr lang="hu-HU" altLang="hu-HU" sz="2300" dirty="0" err="1"/>
              <a:t>max</a:t>
            </a:r>
            <a:r>
              <a:rPr lang="hu-HU" altLang="hu-HU" sz="2300" dirty="0"/>
              <a:t>. 200 pont szerezhető. A felvételi </a:t>
            </a:r>
            <a:r>
              <a:rPr lang="hu-HU" altLang="hu-HU" sz="2300" dirty="0" err="1"/>
              <a:t>összpontszámot</a:t>
            </a:r>
            <a:r>
              <a:rPr lang="hu-HU" altLang="hu-HU" sz="2300" dirty="0"/>
              <a:t> kizárólag a gyakorlati vizsgaeredmény duplázásával számítják ki, többletpontok hozzáadása nélkül.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073024" y="2538551"/>
            <a:ext cx="19196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/>
              <a:t>edző szakon</a:t>
            </a:r>
          </a:p>
        </p:txBody>
      </p:sp>
      <p:sp>
        <p:nvSpPr>
          <p:cNvPr id="8" name="Téglalap 7"/>
          <p:cNvSpPr/>
          <p:nvPr/>
        </p:nvSpPr>
        <p:spPr>
          <a:xfrm>
            <a:off x="4155567" y="2378481"/>
            <a:ext cx="41295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altLang="hu-HU" sz="2200" b="1" dirty="0"/>
              <a:t>művészet és a művészetközvetítés </a:t>
            </a:r>
          </a:p>
          <a:p>
            <a:pPr algn="ctr"/>
            <a:r>
              <a:rPr lang="hu-HU" altLang="hu-HU" sz="2200" b="1" dirty="0"/>
              <a:t>képzési terület szakjain</a:t>
            </a:r>
            <a:endParaRPr lang="hu-HU" sz="2200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38" y="3056132"/>
            <a:ext cx="2476500" cy="962025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942" y="3123621"/>
            <a:ext cx="2374798" cy="916852"/>
          </a:xfrm>
          <a:prstGeom prst="rect">
            <a:avLst/>
          </a:prstGeom>
        </p:spPr>
      </p:pic>
      <p:sp>
        <p:nvSpPr>
          <p:cNvPr id="12" name="Téglalap 11"/>
          <p:cNvSpPr/>
          <p:nvPr/>
        </p:nvSpPr>
        <p:spPr>
          <a:xfrm>
            <a:off x="98458" y="4192784"/>
            <a:ext cx="880676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altLang="hu-HU" sz="2300" b="1" u="sng" dirty="0"/>
              <a:t>Alkalmassági vizsga</a:t>
            </a:r>
          </a:p>
          <a:p>
            <a:pPr algn="just">
              <a:defRPr/>
            </a:pPr>
            <a:r>
              <a:rPr lang="hu-HU" altLang="hu-HU" sz="2300" dirty="0"/>
              <a:t>egyes</a:t>
            </a:r>
            <a:r>
              <a:rPr lang="hu-HU" altLang="hu-HU" sz="2300" b="1" dirty="0"/>
              <a:t> </a:t>
            </a:r>
            <a:r>
              <a:rPr lang="hu-HU" altLang="hu-HU" sz="2300" dirty="0"/>
              <a:t>szakokon megkövetelt vizsga, amelyek elvégzéséhez bizonyos készségek és képességek (ének, rajz, egészségügyi, pályaalkalmassági, stb.) szükségesek. Az alkalmassági vizsga értékelése „megfelelt" vagy „nem felelt meg" minősítés lehet. </a:t>
            </a:r>
          </a:p>
        </p:txBody>
      </p:sp>
    </p:spTree>
    <p:extLst>
      <p:ext uri="{BB962C8B-B14F-4D97-AF65-F5344CB8AC3E}">
        <p14:creationId xmlns:p14="http://schemas.microsoft.com/office/powerpoint/2010/main" val="3674224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-60010" y="1008065"/>
          <a:ext cx="8314548" cy="4935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églalap 4"/>
          <p:cNvSpPr/>
          <p:nvPr/>
        </p:nvSpPr>
        <p:spPr>
          <a:xfrm>
            <a:off x="179390" y="115890"/>
            <a:ext cx="8785225" cy="8921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hu-HU" altLang="hu-HU" sz="3200" b="1" dirty="0">
                <a:solidFill>
                  <a:srgbClr val="002060"/>
                </a:solidFill>
                <a:latin typeface="Calibri Light" panose="020F0302020204030204" pitchFamily="34" charset="0"/>
              </a:rPr>
              <a:t>Többletpont számítás </a:t>
            </a:r>
            <a:r>
              <a:rPr lang="hu-HU" altLang="hu-HU" sz="3200" dirty="0"/>
              <a:t/>
            </a:r>
            <a:br>
              <a:rPr lang="hu-HU" altLang="hu-HU" sz="3200" dirty="0"/>
            </a:br>
            <a:r>
              <a:rPr lang="hu-HU" altLang="hu-HU" sz="2000" b="1" dirty="0">
                <a:solidFill>
                  <a:schemeClr val="accent2"/>
                </a:solidFill>
              </a:rPr>
              <a:t>(</a:t>
            </a:r>
            <a:r>
              <a:rPr lang="hu-HU" sz="2000" b="1" dirty="0">
                <a:solidFill>
                  <a:schemeClr val="accent2"/>
                </a:solidFill>
                <a:cs typeface="Times New Roman" pitchFamily="18" charset="0"/>
              </a:rPr>
              <a:t>kivéve edző szak, művészeti képzési, a művészetközvetítés képzési területen)</a:t>
            </a:r>
            <a:endParaRPr lang="hu-HU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125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heme/theme1.xml><?xml version="1.0" encoding="utf-8"?>
<a:theme xmlns:a="http://schemas.openxmlformats.org/drawingml/2006/main" name="2_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7EB1195B-A42F-4CE7-A081-F66A44AB2EB8}" vid="{8B0CA462-D3B7-48CA-AC62-6B2B6AD2B65D}"/>
    </a:ext>
  </a:extLst>
</a:theme>
</file>

<file path=ppt/theme/theme2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7EB1195B-A42F-4CE7-A081-F66A44AB2EB8}" vid="{8B0CA462-D3B7-48CA-AC62-6B2B6AD2B65D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5188</TotalTime>
  <Words>843</Words>
  <Application>Microsoft Office PowerPoint</Application>
  <PresentationFormat>Diavetítés a képernyőre (4:3 oldalarány)</PresentationFormat>
  <Paragraphs>168</Paragraphs>
  <Slides>18</Slides>
  <Notes>10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2_Office-téma</vt:lpstr>
      <vt:lpstr>Office-téma</vt:lpstr>
      <vt:lpstr>PowerPoint-bemutató</vt:lpstr>
      <vt:lpstr>A pontszámítás szabályai a felvételiben és további tudnivalók az felsőoktatásról</vt:lpstr>
      <vt:lpstr>PowerPoint-bemutató</vt:lpstr>
      <vt:lpstr>PowerPoint-bemutató</vt:lpstr>
      <vt:lpstr>PowerPoint-bemutató</vt:lpstr>
      <vt:lpstr>Pontszámítás - alapképzés és osztatlan mesterképzés </vt:lpstr>
      <vt:lpstr>Pontszámítás – Felsőoktatási szakképzés </vt:lpstr>
      <vt:lpstr>Pontszámítás - specialitások</vt:lpstr>
      <vt:lpstr>PowerPoint-bemutató</vt:lpstr>
      <vt:lpstr>PowerPoint-bemutató</vt:lpstr>
      <vt:lpstr>PowerPoint-bemutató</vt:lpstr>
      <vt:lpstr>Minimumpontszám változás a kiemelt szakok esetében</vt:lpstr>
      <vt:lpstr>Új felvételi követelmény</vt:lpstr>
      <vt:lpstr>PowerPoint-bemutató</vt:lpstr>
      <vt:lpstr>PowerPoint-bemutató</vt:lpstr>
      <vt:lpstr> </vt:lpstr>
      <vt:lpstr>Legfontosabb jelentkezési határidők! </vt:lpstr>
      <vt:lpstr>Sikeres felvételit és tanulmányokat kívánunk!</vt:lpstr>
    </vt:vector>
  </TitlesOfParts>
  <Company>Oktatási Hivatal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Pethő Judit</dc:creator>
  <cp:lastModifiedBy>tanar</cp:lastModifiedBy>
  <cp:revision>419</cp:revision>
  <cp:lastPrinted>2019-01-09T15:07:03Z</cp:lastPrinted>
  <dcterms:created xsi:type="dcterms:W3CDTF">2018-09-26T08:08:32Z</dcterms:created>
  <dcterms:modified xsi:type="dcterms:W3CDTF">2020-01-16T21:00:43Z</dcterms:modified>
</cp:coreProperties>
</file>